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0058400" cy="7772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521415D9-36F7-43E2-AB2F-B90AF26B5E84}">
      <p14:sectionLst xmlns:p14="http://schemas.microsoft.com/office/powerpoint/2010/main">
        <p14:section name="Default Section" id="{4E80933B-D77C-7948-930F-18B6F32A0A5B}">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p15="http://schemas.microsoft.com/office/powerpoint/2012/main">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DDFF"/>
          </a:solidFill>
        </a:fill>
      </a:tcStyle>
    </a:wholeTbl>
    <a:band2H>
      <a:tcTxStyle/>
      <a:tcStyle>
        <a:tcBdr/>
        <a:fill>
          <a:solidFill>
            <a:srgbClr val="EFE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a:tcStyle>
        <a:tcBdr/>
        <a:fill>
          <a:solidFill>
            <a:srgbClr val="EEEE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D9E6"/>
          </a:solidFill>
        </a:fill>
      </a:tcStyle>
    </a:wholeTbl>
    <a:band2H>
      <a:tcTxStyle/>
      <a:tcStyle>
        <a:tcBdr/>
        <a:fill>
          <a:solidFill>
            <a:srgbClr val="EDED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4"/>
    <p:restoredTop sz="94819"/>
  </p:normalViewPr>
  <p:slideViewPr>
    <p:cSldViewPr snapToGrid="0" snapToObjects="1">
      <p:cViewPr varScale="1">
        <p:scale>
          <a:sx n="82" d="100"/>
          <a:sy n="82" d="100"/>
        </p:scale>
        <p:origin x="2296" y="176"/>
      </p:cViewPr>
      <p:guideLst>
        <p:guide orient="horz" pos="2448"/>
        <p:guide pos="31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1143000" y="685800"/>
            <a:ext cx="4572000" cy="3429000"/>
          </a:xfrm>
          <a:prstGeom prst="rect">
            <a:avLst/>
          </a:prstGeom>
        </p:spPr>
        <p:txBody>
          <a:bodyPr/>
          <a:lstStyle/>
          <a:p>
            <a:endParaRPr/>
          </a:p>
        </p:txBody>
      </p:sp>
      <p:sp>
        <p:nvSpPr>
          <p:cNvPr id="179" name="Shape 17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288273868"/>
      </p:ext>
    </p:extLst>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Today we’ll be taking you through a quick tour of some highlights only of the HIV database: we’ll include some basic access techniques, i.e. some of the search interfaces, and some of the tools that deal with the peculiarities of HIV sequence data. We will only scratch the surface in the time we have available, so keep in mind that we’re always available to answer questions, to point you to existing tools, and to consider suggestions for new ones!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1209675" y="685800"/>
            <a:ext cx="443865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All of our tools have sample inputs built in, but we’ve included here some other sample datasets as well as some external tools that any serious bioinformatician ought to have available.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You all saw this entry page yesterday, when we had you click [here] on the immunology database button. Today we’ll go into the sequence database.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I’d like to point out again that the header bar here has drop-down menus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grpSp>
        <p:nvGrpSpPr>
          <p:cNvPr id="25" name="Group 25"/>
          <p:cNvGrpSpPr/>
          <p:nvPr/>
        </p:nvGrpSpPr>
        <p:grpSpPr>
          <a:xfrm>
            <a:off x="-4" y="0"/>
            <a:ext cx="10058405" cy="7772400"/>
            <a:chOff x="-2" y="0"/>
            <a:chExt cx="10058403" cy="7772400"/>
          </a:xfrm>
        </p:grpSpPr>
        <p:sp>
          <p:nvSpPr>
            <p:cNvPr id="12" name="Shape 12"/>
            <p:cNvSpPr/>
            <p:nvPr/>
          </p:nvSpPr>
          <p:spPr>
            <a:xfrm>
              <a:off x="-2" y="0"/>
              <a:ext cx="3855721" cy="7772400"/>
            </a:xfrm>
            <a:prstGeom prst="rect">
              <a:avLst/>
            </a:prstGeom>
            <a:gradFill flip="none" rotWithShape="1">
              <a:gsLst>
                <a:gs pos="0">
                  <a:srgbClr val="CCCCE5"/>
                </a:gs>
                <a:gs pos="100000">
                  <a:srgbClr val="FFFFFF"/>
                </a:gs>
              </a:gsLst>
              <a:lin ang="0" scaled="0"/>
            </a:gradFill>
            <a:ln w="12700" cap="flat">
              <a:noFill/>
              <a:miter lim="400000"/>
            </a:ln>
            <a:effectLst/>
          </p:spPr>
          <p:txBody>
            <a:bodyPr wrap="square" lIns="45718" tIns="45718" rIns="45718" bIns="45718" numCol="1" anchor="ctr">
              <a:noAutofit/>
            </a:bodyPr>
            <a:lstStyle/>
            <a:p>
              <a:pPr algn="ctr">
                <a:defRPr sz="2400">
                  <a:latin typeface="Times New Roman"/>
                  <a:ea typeface="Times New Roman"/>
                  <a:cs typeface="Times New Roman"/>
                  <a:sym typeface="Times New Roman"/>
                </a:defRPr>
              </a:pPr>
              <a:endParaRPr/>
            </a:p>
          </p:txBody>
        </p:sp>
        <p:sp>
          <p:nvSpPr>
            <p:cNvPr id="13" name="Shape 13"/>
            <p:cNvSpPr/>
            <p:nvPr/>
          </p:nvSpPr>
          <p:spPr>
            <a:xfrm>
              <a:off x="1887695" y="1916111"/>
              <a:ext cx="8170707" cy="2871472"/>
            </a:xfrm>
            <a:prstGeom prst="rect">
              <a:avLst/>
            </a:prstGeom>
            <a:solidFill>
              <a:srgbClr val="00007D"/>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grpSp>
          <p:nvGrpSpPr>
            <p:cNvPr id="24" name="Group 24"/>
            <p:cNvGrpSpPr/>
            <p:nvPr/>
          </p:nvGrpSpPr>
          <p:grpSpPr>
            <a:xfrm>
              <a:off x="-3" y="1209038"/>
              <a:ext cx="3153732" cy="3578546"/>
              <a:chOff x="0" y="0"/>
              <a:chExt cx="3153730" cy="3578544"/>
            </a:xfrm>
          </p:grpSpPr>
          <p:sp>
            <p:nvSpPr>
              <p:cNvPr id="14" name="Shape 14"/>
              <p:cNvSpPr/>
              <p:nvPr/>
            </p:nvSpPr>
            <p:spPr>
              <a:xfrm>
                <a:off x="630396" y="2851679"/>
                <a:ext cx="637383" cy="726865"/>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sp>
            <p:nvSpPr>
              <p:cNvPr id="15" name="Shape 15"/>
              <p:cNvSpPr/>
              <p:nvPr/>
            </p:nvSpPr>
            <p:spPr>
              <a:xfrm>
                <a:off x="1887697" y="707072"/>
                <a:ext cx="637383" cy="728664"/>
              </a:xfrm>
              <a:prstGeom prst="rect">
                <a:avLst/>
              </a:prstGeom>
              <a:solidFill>
                <a:srgbClr val="CCCCE5"/>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sp>
            <p:nvSpPr>
              <p:cNvPr id="16" name="Shape 16"/>
              <p:cNvSpPr/>
              <p:nvPr/>
            </p:nvSpPr>
            <p:spPr>
              <a:xfrm>
                <a:off x="2509363" y="-1"/>
                <a:ext cx="644368" cy="719668"/>
              </a:xfrm>
              <a:prstGeom prst="rect">
                <a:avLst/>
              </a:prstGeom>
              <a:solidFill>
                <a:srgbClr val="CCCCE5"/>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sp>
            <p:nvSpPr>
              <p:cNvPr id="17" name="Shape 17"/>
              <p:cNvSpPr/>
              <p:nvPr/>
            </p:nvSpPr>
            <p:spPr>
              <a:xfrm>
                <a:off x="1255554" y="2851679"/>
                <a:ext cx="642622" cy="726865"/>
              </a:xfrm>
              <a:prstGeom prst="rect">
                <a:avLst/>
              </a:prstGeom>
              <a:solidFill>
                <a:srgbClr val="00007D"/>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sp>
            <p:nvSpPr>
              <p:cNvPr id="18" name="Shape 18"/>
              <p:cNvSpPr/>
              <p:nvPr/>
            </p:nvSpPr>
            <p:spPr>
              <a:xfrm>
                <a:off x="2509363" y="707072"/>
                <a:ext cx="644368" cy="728664"/>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sp>
            <p:nvSpPr>
              <p:cNvPr id="19" name="Shape 19"/>
              <p:cNvSpPr/>
              <p:nvPr/>
            </p:nvSpPr>
            <p:spPr>
              <a:xfrm>
                <a:off x="1255554" y="1428538"/>
                <a:ext cx="642622" cy="717869"/>
              </a:xfrm>
              <a:prstGeom prst="rect">
                <a:avLst/>
              </a:prstGeom>
              <a:solidFill>
                <a:srgbClr val="CCCCE5"/>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sp>
            <p:nvSpPr>
              <p:cNvPr id="20" name="Shape 20"/>
              <p:cNvSpPr/>
              <p:nvPr/>
            </p:nvSpPr>
            <p:spPr>
              <a:xfrm>
                <a:off x="-1" y="1428538"/>
                <a:ext cx="640875" cy="717869"/>
              </a:xfrm>
              <a:prstGeom prst="rect">
                <a:avLst/>
              </a:prstGeom>
              <a:solidFill>
                <a:srgbClr val="00007D"/>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sp>
            <p:nvSpPr>
              <p:cNvPr id="21" name="Shape 21"/>
              <p:cNvSpPr/>
              <p:nvPr/>
            </p:nvSpPr>
            <p:spPr>
              <a:xfrm>
                <a:off x="1887697" y="1428538"/>
                <a:ext cx="637383" cy="717869"/>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sp>
            <p:nvSpPr>
              <p:cNvPr id="22" name="Shape 22"/>
              <p:cNvSpPr/>
              <p:nvPr/>
            </p:nvSpPr>
            <p:spPr>
              <a:xfrm>
                <a:off x="630396" y="2132012"/>
                <a:ext cx="637383" cy="730463"/>
              </a:xfrm>
              <a:prstGeom prst="rect">
                <a:avLst/>
              </a:prstGeom>
              <a:solidFill>
                <a:srgbClr val="CCCCE5"/>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sp>
            <p:nvSpPr>
              <p:cNvPr id="23" name="Shape 23"/>
              <p:cNvSpPr/>
              <p:nvPr/>
            </p:nvSpPr>
            <p:spPr>
              <a:xfrm>
                <a:off x="1255554" y="2132012"/>
                <a:ext cx="642622" cy="730463"/>
              </a:xfrm>
              <a:prstGeom prst="rect">
                <a:avLst/>
              </a:prstGeom>
              <a:solidFill>
                <a:schemeClr val="accent2"/>
              </a:solidFill>
              <a:ln w="12700" cap="flat">
                <a:noFill/>
                <a:miter lim="400000"/>
              </a:ln>
              <a:effectLst/>
            </p:spPr>
            <p:txBody>
              <a:bodyPr wrap="square" lIns="45718" tIns="45718" rIns="45718" bIns="45718" numCol="1" anchor="ctr">
                <a:noAutofit/>
              </a:bodyPr>
              <a:lstStyle/>
              <a:p>
                <a:pPr>
                  <a:defRPr sz="2400">
                    <a:latin typeface="Times New Roman"/>
                    <a:ea typeface="Times New Roman"/>
                    <a:cs typeface="Times New Roman"/>
                    <a:sym typeface="Times New Roman"/>
                  </a:defRPr>
                </a:pPr>
                <a:endParaRPr/>
              </a:p>
            </p:txBody>
          </p:sp>
        </p:grpSp>
      </p:grpSp>
      <p:sp>
        <p:nvSpPr>
          <p:cNvPr id="26" name="Shape 26"/>
          <p:cNvSpPr>
            <a:spLocks noGrp="1"/>
          </p:cNvSpPr>
          <p:nvPr>
            <p:ph type="title"/>
          </p:nvPr>
        </p:nvSpPr>
        <p:spPr>
          <a:xfrm>
            <a:off x="3270253" y="2073275"/>
            <a:ext cx="6621465" cy="2501901"/>
          </a:xfrm>
          <a:prstGeom prst="rect">
            <a:avLst/>
          </a:prstGeom>
        </p:spPr>
        <p:txBody>
          <a:bodyPr/>
          <a:lstStyle/>
          <a:p>
            <a:r>
              <a:t>Title Text</a:t>
            </a:r>
          </a:p>
        </p:txBody>
      </p:sp>
      <p:sp>
        <p:nvSpPr>
          <p:cNvPr id="27" name="Shape 27"/>
          <p:cNvSpPr>
            <a:spLocks noGrp="1"/>
          </p:cNvSpPr>
          <p:nvPr>
            <p:ph type="body" sz="quarter" idx="1"/>
          </p:nvPr>
        </p:nvSpPr>
        <p:spPr>
          <a:xfrm>
            <a:off x="3270253" y="4835526"/>
            <a:ext cx="6621465" cy="1987552"/>
          </a:xfrm>
          <a:prstGeom prst="rect">
            <a:avLst/>
          </a:prstGeom>
        </p:spPr>
        <p:txBody>
          <a:bodyPr/>
          <a:lstStyle>
            <a:lvl1pPr marL="0" indent="0" algn="ctr">
              <a:buClrTx/>
              <a:buSzTx/>
              <a:buFontTx/>
              <a:buNone/>
            </a:lvl1pPr>
            <a:lvl2pPr algn="ctr">
              <a:buClrTx/>
              <a:buFontTx/>
            </a:lvl2pPr>
            <a:lvl3pPr algn="ctr">
              <a:buClrTx/>
              <a:buFontTx/>
            </a:lvl3pPr>
            <a:lvl4pPr algn="ctr">
              <a:buClrTx/>
              <a:buFontTx/>
            </a:lvl4pPr>
            <a:lvl5pPr algn="ctr">
              <a:buClrTx/>
              <a:buFontTx/>
            </a:lvl5pPr>
          </a:lstStyle>
          <a:p>
            <a:r>
              <a:t>Body Level One</a:t>
            </a:r>
          </a:p>
          <a:p>
            <a:pPr lvl="1"/>
            <a:r>
              <a:t>Body Level Two</a:t>
            </a:r>
          </a:p>
          <a:p>
            <a:pPr lvl="2"/>
            <a:r>
              <a:t>Body Level Three</a:t>
            </a:r>
          </a:p>
          <a:p>
            <a:pPr lvl="3"/>
            <a:r>
              <a:t>Body Level Four</a:t>
            </a:r>
          </a:p>
          <a:p>
            <a:pPr lvl="4"/>
            <a:r>
              <a:t>Body Level Five</a:t>
            </a:r>
          </a:p>
        </p:txBody>
      </p:sp>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07" name="Shape 107"/>
          <p:cNvSpPr>
            <a:spLocks noGrp="1"/>
          </p:cNvSpPr>
          <p:nvPr>
            <p:ph type="title"/>
          </p:nvPr>
        </p:nvSpPr>
        <p:spPr>
          <a:prstGeom prst="rect">
            <a:avLst/>
          </a:prstGeom>
        </p:spPr>
        <p:txBody>
          <a:bodyPr/>
          <a:lstStyle/>
          <a:p>
            <a:r>
              <a:t>Title Text</a:t>
            </a:r>
          </a:p>
        </p:txBody>
      </p:sp>
      <p:sp>
        <p:nvSpPr>
          <p:cNvPr id="108" name="Shape 10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16" name="Shape 116"/>
          <p:cNvSpPr>
            <a:spLocks noGrp="1"/>
          </p:cNvSpPr>
          <p:nvPr>
            <p:ph type="title"/>
          </p:nvPr>
        </p:nvSpPr>
        <p:spPr>
          <a:xfrm>
            <a:off x="7292978" y="174625"/>
            <a:ext cx="2263777" cy="6908800"/>
          </a:xfrm>
          <a:prstGeom prst="rect">
            <a:avLst/>
          </a:prstGeom>
        </p:spPr>
        <p:txBody>
          <a:bodyPr/>
          <a:lstStyle/>
          <a:p>
            <a:r>
              <a:t>Title Text</a:t>
            </a:r>
          </a:p>
        </p:txBody>
      </p:sp>
      <p:sp>
        <p:nvSpPr>
          <p:cNvPr id="117" name="Shape 117"/>
          <p:cNvSpPr>
            <a:spLocks noGrp="1"/>
          </p:cNvSpPr>
          <p:nvPr>
            <p:ph type="body" idx="1"/>
          </p:nvPr>
        </p:nvSpPr>
        <p:spPr>
          <a:xfrm>
            <a:off x="501651" y="174625"/>
            <a:ext cx="6638926" cy="6908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8" name="Shape 1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Text and Chart">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p>
            <a:r>
              <a:t>Title Text</a:t>
            </a:r>
          </a:p>
        </p:txBody>
      </p:sp>
      <p:sp>
        <p:nvSpPr>
          <p:cNvPr id="126" name="Shape 126"/>
          <p:cNvSpPr>
            <a:spLocks noGrp="1"/>
          </p:cNvSpPr>
          <p:nvPr>
            <p:ph type="body" sz="half" idx="1"/>
          </p:nvPr>
        </p:nvSpPr>
        <p:spPr>
          <a:xfrm>
            <a:off x="501648" y="1641475"/>
            <a:ext cx="4451354" cy="54419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Text and Clip Art">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sz="half" idx="1"/>
          </p:nvPr>
        </p:nvSpPr>
        <p:spPr>
          <a:xfrm>
            <a:off x="501648" y="1641475"/>
            <a:ext cx="4451354" cy="54419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2 Content and Text">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a:lstStyle/>
          <a:p>
            <a:r>
              <a:t>Title Text</a:t>
            </a:r>
          </a:p>
        </p:txBody>
      </p:sp>
      <p:sp>
        <p:nvSpPr>
          <p:cNvPr id="144" name="Shape 144"/>
          <p:cNvSpPr>
            <a:spLocks noGrp="1"/>
          </p:cNvSpPr>
          <p:nvPr>
            <p:ph type="body" sz="quarter" idx="1"/>
          </p:nvPr>
        </p:nvSpPr>
        <p:spPr>
          <a:xfrm>
            <a:off x="501648" y="1641475"/>
            <a:ext cx="4451354" cy="264477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body" sz="half" idx="13"/>
          </p:nvPr>
        </p:nvSpPr>
        <p:spPr>
          <a:xfrm>
            <a:off x="5105400" y="1641475"/>
            <a:ext cx="4451352" cy="5441950"/>
          </a:xfrm>
          <a:prstGeom prst="rect">
            <a:avLst/>
          </a:prstGeom>
        </p:spPr>
        <p:txBody>
          <a:bodyPr lIns="45718" tIns="45718" rIns="45718" bIns="45718"/>
          <a:lstStyle/>
          <a:p>
            <a:endParaRPr/>
          </a:p>
        </p:txBody>
      </p:sp>
      <p:sp>
        <p:nvSpPr>
          <p:cNvPr id="146" name="Shape 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hart">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Title Text</a:t>
            </a:r>
          </a:p>
        </p:txBody>
      </p:sp>
      <p:sp>
        <p:nvSpPr>
          <p:cNvPr id="154" name="Shape 1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Diagram or Organization Chart">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r>
              <a:t>Title Text</a:t>
            </a:r>
          </a:p>
        </p:txBody>
      </p:sp>
      <p:sp>
        <p:nvSpPr>
          <p:cNvPr id="162" name="Shape 1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Content and Text">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p>
            <a:r>
              <a:t>Title Text</a:t>
            </a:r>
          </a:p>
        </p:txBody>
      </p:sp>
      <p:sp>
        <p:nvSpPr>
          <p:cNvPr id="170" name="Shape 170"/>
          <p:cNvSpPr>
            <a:spLocks noGrp="1"/>
          </p:cNvSpPr>
          <p:nvPr>
            <p:ph type="body" sz="half" idx="1"/>
          </p:nvPr>
        </p:nvSpPr>
        <p:spPr>
          <a:xfrm>
            <a:off x="501648" y="1641475"/>
            <a:ext cx="4451354" cy="54419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1" name="Shape 171"/>
          <p:cNvSpPr>
            <a:spLocks noGrp="1"/>
          </p:cNvSpPr>
          <p:nvPr>
            <p:ph type="body" sz="half" idx="13"/>
          </p:nvPr>
        </p:nvSpPr>
        <p:spPr>
          <a:xfrm>
            <a:off x="5105400" y="1641475"/>
            <a:ext cx="4451352" cy="5441950"/>
          </a:xfrm>
          <a:prstGeom prst="rect">
            <a:avLst/>
          </a:prstGeom>
        </p:spPr>
        <p:txBody>
          <a:bodyPr lIns="45718" tIns="45718" rIns="45718" bIns="45718"/>
          <a:lstStyle/>
          <a:p>
            <a:endParaRPr/>
          </a:p>
        </p:txBody>
      </p:sp>
      <p:sp>
        <p:nvSpPr>
          <p:cNvPr id="172" name="Shape 17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Shape 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44" name="Shape 44"/>
          <p:cNvSpPr>
            <a:spLocks noGrp="1"/>
          </p:cNvSpPr>
          <p:nvPr>
            <p:ph type="title"/>
          </p:nvPr>
        </p:nvSpPr>
        <p:spPr>
          <a:xfrm>
            <a:off x="795339" y="4994276"/>
            <a:ext cx="8548690" cy="1544640"/>
          </a:xfrm>
          <a:prstGeom prst="rect">
            <a:avLst/>
          </a:prstGeom>
        </p:spPr>
        <p:txBody>
          <a:bodyPr anchor="t"/>
          <a:lstStyle>
            <a:lvl1pPr algn="l">
              <a:defRPr sz="4000" cap="all"/>
            </a:lvl1pPr>
          </a:lstStyle>
          <a:p>
            <a:r>
              <a:t>Title Text</a:t>
            </a:r>
          </a:p>
        </p:txBody>
      </p:sp>
      <p:sp>
        <p:nvSpPr>
          <p:cNvPr id="45" name="Shape 45"/>
          <p:cNvSpPr>
            <a:spLocks noGrp="1"/>
          </p:cNvSpPr>
          <p:nvPr>
            <p:ph type="body" sz="quarter" idx="1"/>
          </p:nvPr>
        </p:nvSpPr>
        <p:spPr>
          <a:xfrm>
            <a:off x="795339" y="3294062"/>
            <a:ext cx="8548690" cy="1700214"/>
          </a:xfrm>
          <a:prstGeom prst="rect">
            <a:avLst/>
          </a:prstGeom>
        </p:spPr>
        <p:txBody>
          <a:bodyPr anchor="b"/>
          <a:lstStyle>
            <a:lvl1pPr marL="0" indent="0">
              <a:spcBef>
                <a:spcPts val="400"/>
              </a:spcBef>
              <a:buClrTx/>
              <a:buSzTx/>
              <a:buFontTx/>
              <a:buNone/>
              <a:defRPr sz="2000"/>
            </a:lvl1pPr>
            <a:lvl2pPr marL="0" indent="0">
              <a:spcBef>
                <a:spcPts val="400"/>
              </a:spcBef>
              <a:buClrTx/>
              <a:buSzTx/>
              <a:buFontTx/>
              <a:buNone/>
              <a:defRPr sz="2000"/>
            </a:lvl2pPr>
            <a:lvl3pPr marL="0" indent="0">
              <a:spcBef>
                <a:spcPts val="400"/>
              </a:spcBef>
              <a:buClrTx/>
              <a:buSzTx/>
              <a:buFontTx/>
              <a:buNone/>
              <a:defRPr sz="2000"/>
            </a:lvl3pPr>
            <a:lvl4pPr marL="0" indent="0">
              <a:spcBef>
                <a:spcPts val="400"/>
              </a:spcBef>
              <a:buClrTx/>
              <a:buSzTx/>
              <a:buFontTx/>
              <a:buNone/>
              <a:defRPr sz="2000"/>
            </a:lvl4pPr>
            <a:lvl5pPr marL="0" indent="0">
              <a:spcBef>
                <a:spcPts val="400"/>
              </a:spcBef>
              <a:buClrTx/>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body" sz="half" idx="1"/>
          </p:nvPr>
        </p:nvSpPr>
        <p:spPr>
          <a:xfrm>
            <a:off x="501648" y="1641475"/>
            <a:ext cx="4451354" cy="5441950"/>
          </a:xfrm>
          <a:prstGeom prst="rect">
            <a:avLst/>
          </a:prstGeom>
        </p:spPr>
        <p:txBody>
          <a:bodyPr/>
          <a:lstStyle>
            <a:lvl1pPr>
              <a:spcBef>
                <a:spcPts val="600"/>
              </a:spcBef>
              <a:defRPr sz="2800"/>
            </a:lvl1pPr>
            <a:lvl2pPr marL="788722" indent="-331522">
              <a:spcBef>
                <a:spcPts val="600"/>
              </a:spcBef>
              <a:defRPr sz="2800"/>
            </a:lvl2pPr>
            <a:lvl3pPr marL="1232218" indent="-317818">
              <a:spcBef>
                <a:spcPts val="600"/>
              </a:spcBef>
              <a:defRPr sz="2800"/>
            </a:lvl3pPr>
            <a:lvl4pPr marL="1724730" indent="-353130">
              <a:spcBef>
                <a:spcPts val="600"/>
              </a:spcBef>
              <a:defRPr sz="2800"/>
            </a:lvl4pPr>
            <a:lvl5pPr marL="2182813"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2" name="Shape 62"/>
          <p:cNvSpPr>
            <a:spLocks noGrp="1"/>
          </p:cNvSpPr>
          <p:nvPr>
            <p:ph type="title"/>
          </p:nvPr>
        </p:nvSpPr>
        <p:spPr>
          <a:xfrm>
            <a:off x="503240" y="311150"/>
            <a:ext cx="9051926" cy="1295400"/>
          </a:xfrm>
          <a:prstGeom prst="rect">
            <a:avLst/>
          </a:prstGeom>
        </p:spPr>
        <p:txBody>
          <a:bodyPr/>
          <a:lstStyle/>
          <a:p>
            <a:r>
              <a:t>Title Text</a:t>
            </a:r>
          </a:p>
        </p:txBody>
      </p:sp>
      <p:sp>
        <p:nvSpPr>
          <p:cNvPr id="63" name="Shape 63"/>
          <p:cNvSpPr>
            <a:spLocks noGrp="1"/>
          </p:cNvSpPr>
          <p:nvPr>
            <p:ph type="body" sz="quarter" idx="1"/>
          </p:nvPr>
        </p:nvSpPr>
        <p:spPr>
          <a:xfrm>
            <a:off x="503239" y="1739900"/>
            <a:ext cx="4443413" cy="725488"/>
          </a:xfrm>
          <a:prstGeom prst="rect">
            <a:avLst/>
          </a:prstGeom>
        </p:spPr>
        <p:txBody>
          <a:bodyPr anchor="b"/>
          <a:lstStyle>
            <a:lvl1pPr marL="0" indent="0">
              <a:spcBef>
                <a:spcPts val="500"/>
              </a:spcBef>
              <a:buClrTx/>
              <a:buSzTx/>
              <a:buFontTx/>
              <a:buNone/>
              <a:defRPr sz="2400" b="1"/>
            </a:lvl1pPr>
            <a:lvl2pPr marL="0" indent="0">
              <a:spcBef>
                <a:spcPts val="500"/>
              </a:spcBef>
              <a:buClrTx/>
              <a:buSzTx/>
              <a:buFontTx/>
              <a:buNone/>
              <a:defRPr sz="2400" b="1"/>
            </a:lvl2pPr>
            <a:lvl3pPr marL="0" indent="0">
              <a:spcBef>
                <a:spcPts val="500"/>
              </a:spcBef>
              <a:buClrTx/>
              <a:buSzTx/>
              <a:buFontTx/>
              <a:buNone/>
              <a:defRPr sz="2400" b="1"/>
            </a:lvl3pPr>
            <a:lvl4pPr marL="0" indent="0">
              <a:spcBef>
                <a:spcPts val="500"/>
              </a:spcBef>
              <a:buClrTx/>
              <a:buSzTx/>
              <a:buFontTx/>
              <a:buNone/>
              <a:defRPr sz="2400" b="1"/>
            </a:lvl4pPr>
            <a:lvl5pPr marL="0" indent="0">
              <a:spcBef>
                <a:spcPts val="500"/>
              </a:spcBef>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body" sz="quarter" idx="13"/>
          </p:nvPr>
        </p:nvSpPr>
        <p:spPr>
          <a:xfrm>
            <a:off x="5110162" y="1739900"/>
            <a:ext cx="4445002" cy="725490"/>
          </a:xfrm>
          <a:prstGeom prst="rect">
            <a:avLst/>
          </a:prstGeom>
        </p:spPr>
        <p:txBody>
          <a:bodyPr lIns="45718" tIns="45718" rIns="45718" bIns="45718" anchor="b"/>
          <a:lstStyle/>
          <a:p>
            <a:endParaRP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r>
              <a:t>Title Text</a:t>
            </a:r>
          </a:p>
        </p:txBody>
      </p:sp>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7" name="Shape 87"/>
          <p:cNvSpPr>
            <a:spLocks noGrp="1"/>
          </p:cNvSpPr>
          <p:nvPr>
            <p:ph type="title"/>
          </p:nvPr>
        </p:nvSpPr>
        <p:spPr>
          <a:xfrm>
            <a:off x="503237" y="309563"/>
            <a:ext cx="3308352" cy="1317626"/>
          </a:xfrm>
          <a:prstGeom prst="rect">
            <a:avLst/>
          </a:prstGeom>
        </p:spPr>
        <p:txBody>
          <a:bodyPr anchor="b"/>
          <a:lstStyle>
            <a:lvl1pPr algn="l">
              <a:defRPr sz="2000"/>
            </a:lvl1pPr>
          </a:lstStyle>
          <a:p>
            <a:r>
              <a:t>Title Text</a:t>
            </a:r>
          </a:p>
        </p:txBody>
      </p:sp>
      <p:sp>
        <p:nvSpPr>
          <p:cNvPr id="88" name="Shape 88"/>
          <p:cNvSpPr>
            <a:spLocks noGrp="1"/>
          </p:cNvSpPr>
          <p:nvPr>
            <p:ph type="body" idx="1"/>
          </p:nvPr>
        </p:nvSpPr>
        <p:spPr>
          <a:xfrm>
            <a:off x="3932237" y="309563"/>
            <a:ext cx="5622929" cy="6634162"/>
          </a:xfrm>
          <a:prstGeom prst="rect">
            <a:avLst/>
          </a:prstGeom>
        </p:spPr>
        <p:txBody>
          <a:bodyPr/>
          <a:lstStyle>
            <a:lvl1pPr>
              <a:defRPr sz="3200"/>
            </a:lvl1pPr>
            <a:lvl2pPr marL="781957" indent="-324757">
              <a:defRPr sz="3200"/>
            </a:lvl2pPr>
            <a:lvl3pPr marL="1217082" indent="-302682">
              <a:defRPr sz="3200"/>
            </a:lvl3pPr>
            <a:lvl4pPr marL="1734820" indent="-363219">
              <a:defRPr sz="3200"/>
            </a:lvl4pPr>
            <a:lvl5pPr marL="2192972"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body" sz="half" idx="13"/>
          </p:nvPr>
        </p:nvSpPr>
        <p:spPr>
          <a:xfrm>
            <a:off x="503236" y="1627190"/>
            <a:ext cx="3308353" cy="5316538"/>
          </a:xfrm>
          <a:prstGeom prst="rect">
            <a:avLst/>
          </a:prstGeom>
        </p:spPr>
        <p:txBody>
          <a:bodyPr lIns="45718" tIns="45718" rIns="45718" bIns="45718"/>
          <a:lstStyle/>
          <a:p>
            <a:endParaRP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7" name="Shape 97"/>
          <p:cNvSpPr>
            <a:spLocks noGrp="1"/>
          </p:cNvSpPr>
          <p:nvPr>
            <p:ph type="title"/>
          </p:nvPr>
        </p:nvSpPr>
        <p:spPr>
          <a:xfrm>
            <a:off x="1971675" y="5440362"/>
            <a:ext cx="6035678" cy="642939"/>
          </a:xfrm>
          <a:prstGeom prst="rect">
            <a:avLst/>
          </a:prstGeom>
        </p:spPr>
        <p:txBody>
          <a:bodyPr anchor="b"/>
          <a:lstStyle>
            <a:lvl1pPr algn="l">
              <a:defRPr sz="2000"/>
            </a:lvl1pPr>
          </a:lstStyle>
          <a:p>
            <a:r>
              <a:t>Title Text</a:t>
            </a:r>
          </a:p>
        </p:txBody>
      </p:sp>
      <p:sp>
        <p:nvSpPr>
          <p:cNvPr id="98" name="Shape 98"/>
          <p:cNvSpPr>
            <a:spLocks noGrp="1"/>
          </p:cNvSpPr>
          <p:nvPr>
            <p:ph type="pic" sz="half" idx="13"/>
          </p:nvPr>
        </p:nvSpPr>
        <p:spPr>
          <a:xfrm>
            <a:off x="1971675" y="693739"/>
            <a:ext cx="6035678" cy="4664077"/>
          </a:xfrm>
          <a:prstGeom prst="rect">
            <a:avLst/>
          </a:prstGeom>
        </p:spPr>
        <p:txBody>
          <a:bodyPr lIns="91439" tIns="45719" rIns="91439" bIns="45719">
            <a:noAutofit/>
          </a:bodyPr>
          <a:lstStyle/>
          <a:p>
            <a:endParaRPr/>
          </a:p>
        </p:txBody>
      </p:sp>
      <p:sp>
        <p:nvSpPr>
          <p:cNvPr id="99" name="Shape 99"/>
          <p:cNvSpPr>
            <a:spLocks noGrp="1"/>
          </p:cNvSpPr>
          <p:nvPr>
            <p:ph type="body" sz="quarter" idx="1"/>
          </p:nvPr>
        </p:nvSpPr>
        <p:spPr>
          <a:xfrm>
            <a:off x="1971675" y="6083301"/>
            <a:ext cx="6035678" cy="911227"/>
          </a:xfrm>
          <a:prstGeom prst="rect">
            <a:avLst/>
          </a:prstGeom>
        </p:spPr>
        <p:txBody>
          <a:bodyPr/>
          <a:lstStyle>
            <a:lvl1pPr marL="0" indent="0">
              <a:spcBef>
                <a:spcPts val="300"/>
              </a:spcBef>
              <a:buClrTx/>
              <a:buSzTx/>
              <a:buFontTx/>
              <a:buNone/>
              <a:defRPr sz="1400"/>
            </a:lvl1pPr>
            <a:lvl2pPr marL="0" indent="0">
              <a:spcBef>
                <a:spcPts val="300"/>
              </a:spcBef>
              <a:buClrTx/>
              <a:buSzTx/>
              <a:buFontTx/>
              <a:buNone/>
              <a:defRPr sz="1400"/>
            </a:lvl2pPr>
            <a:lvl3pPr marL="0" indent="0">
              <a:spcBef>
                <a:spcPts val="300"/>
              </a:spcBef>
              <a:buClrTx/>
              <a:buSzTx/>
              <a:buFontTx/>
              <a:buNone/>
              <a:defRPr sz="1400"/>
            </a:lvl3pPr>
            <a:lvl4pPr marL="0" indent="0">
              <a:spcBef>
                <a:spcPts val="300"/>
              </a:spcBef>
              <a:buClrTx/>
              <a:buSzTx/>
              <a:buFontTx/>
              <a:buNone/>
              <a:defRPr sz="1400"/>
            </a:lvl4pPr>
            <a:lvl5pPr marL="0" indent="0">
              <a:spcBef>
                <a:spcPts val="300"/>
              </a:spcBef>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LANL_logo"/>
          <p:cNvPicPr>
            <a:picLocks noChangeAspect="1"/>
          </p:cNvPicPr>
          <p:nvPr/>
        </p:nvPicPr>
        <p:blipFill>
          <a:blip r:embed="rId19">
            <a:extLst/>
          </a:blip>
          <a:stretch>
            <a:fillRect/>
          </a:stretch>
        </p:blipFill>
        <p:spPr>
          <a:xfrm>
            <a:off x="7962900" y="6908800"/>
            <a:ext cx="1593850" cy="608015"/>
          </a:xfrm>
          <a:prstGeom prst="rect">
            <a:avLst/>
          </a:prstGeom>
          <a:ln w="12700">
            <a:miter lim="400000"/>
          </a:ln>
        </p:spPr>
      </p:pic>
      <p:sp>
        <p:nvSpPr>
          <p:cNvPr id="3" name="Shape 3"/>
          <p:cNvSpPr>
            <a:spLocks noGrp="1"/>
          </p:cNvSpPr>
          <p:nvPr>
            <p:ph type="title"/>
          </p:nvPr>
        </p:nvSpPr>
        <p:spPr>
          <a:xfrm>
            <a:off x="501651" y="174625"/>
            <a:ext cx="9055101" cy="1206500"/>
          </a:xfrm>
          <a:prstGeom prst="rect">
            <a:avLst/>
          </a:prstGeom>
          <a:ln w="12700">
            <a:miter lim="400000"/>
          </a:ln>
          <a:extLst>
            <a:ext uri="{C572A759-6A51-4108-AA02-DFA0A04FC94B}">
              <ma14:wrappingTextBoxFlag xmlns:ma14="http://schemas.microsoft.com/office/mac/drawingml/2011/main" val="1"/>
            </a:ext>
          </a:extLst>
        </p:spPr>
        <p:txBody>
          <a:bodyPr lIns="45706" tIns="45706" rIns="45706" bIns="45706" anchor="ctr">
            <a:normAutofit/>
          </a:bodyPr>
          <a:lstStyle/>
          <a:p>
            <a:r>
              <a:t>Title Text</a:t>
            </a:r>
          </a:p>
        </p:txBody>
      </p:sp>
      <p:sp>
        <p:nvSpPr>
          <p:cNvPr id="4" name="Shape 4"/>
          <p:cNvSpPr>
            <a:spLocks noGrp="1"/>
          </p:cNvSpPr>
          <p:nvPr>
            <p:ph type="body" idx="1"/>
          </p:nvPr>
        </p:nvSpPr>
        <p:spPr>
          <a:xfrm>
            <a:off x="501651" y="1641475"/>
            <a:ext cx="9055101" cy="5441950"/>
          </a:xfrm>
          <a:prstGeom prst="rect">
            <a:avLst/>
          </a:prstGeom>
          <a:ln w="12700">
            <a:miter lim="400000"/>
          </a:ln>
          <a:extLst>
            <a:ext uri="{C572A759-6A51-4108-AA02-DFA0A04FC94B}">
              <ma14:wrappingTextBoxFlag xmlns:ma14="http://schemas.microsoft.com/office/mac/drawingml/2011/main" val="1"/>
            </a:ext>
          </a:extLst>
        </p:spPr>
        <p:txBody>
          <a:bodyPr lIns="45706" tIns="45706" rIns="45706" bIns="45706">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9249337" y="7290461"/>
            <a:ext cx="307414" cy="307315"/>
          </a:xfrm>
          <a:prstGeom prst="rect">
            <a:avLst/>
          </a:prstGeom>
          <a:ln w="12700">
            <a:miter lim="400000"/>
          </a:ln>
        </p:spPr>
        <p:txBody>
          <a:bodyPr wrap="none" lIns="45706" tIns="45706" rIns="45706" bIns="45706" anchor="b">
            <a:spAutoFit/>
          </a:bodyPr>
          <a:lstStyle>
            <a:lvl1pPr algn="r">
              <a:defRPr sz="1200">
                <a:latin typeface="Arial Black"/>
                <a:ea typeface="Arial Black"/>
                <a:cs typeface="Arial Black"/>
                <a:sym typeface="Arial Blac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914400" rtl="0" latinLnBrk="0">
        <a:lnSpc>
          <a:spcPct val="100000"/>
        </a:lnSpc>
        <a:spcBef>
          <a:spcPts val="0"/>
        </a:spcBef>
        <a:spcAft>
          <a:spcPts val="0"/>
        </a:spcAft>
        <a:buClrTx/>
        <a:buSzTx/>
        <a:buFontTx/>
        <a:buNone/>
        <a:tabLst/>
        <a:defRPr sz="3600" b="0" i="0" u="none" strike="noStrike" cap="none" spc="0" baseline="0">
          <a:ln>
            <a:noFill/>
          </a:ln>
          <a:solidFill>
            <a:srgbClr val="00007D"/>
          </a:solidFill>
          <a:uFillTx/>
          <a:latin typeface="Arial Black"/>
          <a:ea typeface="Arial Black"/>
          <a:cs typeface="Arial Black"/>
          <a:sym typeface="Arial Black"/>
        </a:defRPr>
      </a:lvl1pPr>
      <a:lvl2pPr marL="0" marR="0" indent="0" algn="ctr" defTabSz="914400" rtl="0" latinLnBrk="0">
        <a:lnSpc>
          <a:spcPct val="100000"/>
        </a:lnSpc>
        <a:spcBef>
          <a:spcPts val="0"/>
        </a:spcBef>
        <a:spcAft>
          <a:spcPts val="0"/>
        </a:spcAft>
        <a:buClrTx/>
        <a:buSzTx/>
        <a:buFontTx/>
        <a:buNone/>
        <a:tabLst/>
        <a:defRPr sz="3600" b="0" i="0" u="none" strike="noStrike" cap="none" spc="0" baseline="0">
          <a:ln>
            <a:noFill/>
          </a:ln>
          <a:solidFill>
            <a:srgbClr val="00007D"/>
          </a:solidFill>
          <a:uFillTx/>
          <a:latin typeface="Arial Black"/>
          <a:ea typeface="Arial Black"/>
          <a:cs typeface="Arial Black"/>
          <a:sym typeface="Arial Black"/>
        </a:defRPr>
      </a:lvl2pPr>
      <a:lvl3pPr marL="0" marR="0" indent="0" algn="ctr" defTabSz="914400" rtl="0" latinLnBrk="0">
        <a:lnSpc>
          <a:spcPct val="100000"/>
        </a:lnSpc>
        <a:spcBef>
          <a:spcPts val="0"/>
        </a:spcBef>
        <a:spcAft>
          <a:spcPts val="0"/>
        </a:spcAft>
        <a:buClrTx/>
        <a:buSzTx/>
        <a:buFontTx/>
        <a:buNone/>
        <a:tabLst/>
        <a:defRPr sz="3600" b="0" i="0" u="none" strike="noStrike" cap="none" spc="0" baseline="0">
          <a:ln>
            <a:noFill/>
          </a:ln>
          <a:solidFill>
            <a:srgbClr val="00007D"/>
          </a:solidFill>
          <a:uFillTx/>
          <a:latin typeface="Arial Black"/>
          <a:ea typeface="Arial Black"/>
          <a:cs typeface="Arial Black"/>
          <a:sym typeface="Arial Black"/>
        </a:defRPr>
      </a:lvl3pPr>
      <a:lvl4pPr marL="0" marR="0" indent="0" algn="ctr" defTabSz="914400" rtl="0" latinLnBrk="0">
        <a:lnSpc>
          <a:spcPct val="100000"/>
        </a:lnSpc>
        <a:spcBef>
          <a:spcPts val="0"/>
        </a:spcBef>
        <a:spcAft>
          <a:spcPts val="0"/>
        </a:spcAft>
        <a:buClrTx/>
        <a:buSzTx/>
        <a:buFontTx/>
        <a:buNone/>
        <a:tabLst/>
        <a:defRPr sz="3600" b="0" i="0" u="none" strike="noStrike" cap="none" spc="0" baseline="0">
          <a:ln>
            <a:noFill/>
          </a:ln>
          <a:solidFill>
            <a:srgbClr val="00007D"/>
          </a:solidFill>
          <a:uFillTx/>
          <a:latin typeface="Arial Black"/>
          <a:ea typeface="Arial Black"/>
          <a:cs typeface="Arial Black"/>
          <a:sym typeface="Arial Black"/>
        </a:defRPr>
      </a:lvl4pPr>
      <a:lvl5pPr marL="0" marR="0" indent="0" algn="ctr" defTabSz="914400" rtl="0" latinLnBrk="0">
        <a:lnSpc>
          <a:spcPct val="100000"/>
        </a:lnSpc>
        <a:spcBef>
          <a:spcPts val="0"/>
        </a:spcBef>
        <a:spcAft>
          <a:spcPts val="0"/>
        </a:spcAft>
        <a:buClrTx/>
        <a:buSzTx/>
        <a:buFontTx/>
        <a:buNone/>
        <a:tabLst/>
        <a:defRPr sz="3600" b="0" i="0" u="none" strike="noStrike" cap="none" spc="0" baseline="0">
          <a:ln>
            <a:noFill/>
          </a:ln>
          <a:solidFill>
            <a:srgbClr val="00007D"/>
          </a:solidFill>
          <a:uFillTx/>
          <a:latin typeface="Arial Black"/>
          <a:ea typeface="Arial Black"/>
          <a:cs typeface="Arial Black"/>
          <a:sym typeface="Arial Black"/>
        </a:defRPr>
      </a:lvl5pPr>
      <a:lvl6pPr marL="0" marR="0" indent="0" algn="ctr" defTabSz="914400" rtl="0" latinLnBrk="0">
        <a:lnSpc>
          <a:spcPct val="100000"/>
        </a:lnSpc>
        <a:spcBef>
          <a:spcPts val="0"/>
        </a:spcBef>
        <a:spcAft>
          <a:spcPts val="0"/>
        </a:spcAft>
        <a:buClrTx/>
        <a:buSzTx/>
        <a:buFontTx/>
        <a:buNone/>
        <a:tabLst/>
        <a:defRPr sz="3600" b="0" i="0" u="none" strike="noStrike" cap="none" spc="0" baseline="0">
          <a:ln>
            <a:noFill/>
          </a:ln>
          <a:solidFill>
            <a:srgbClr val="00007D"/>
          </a:solidFill>
          <a:uFillTx/>
          <a:latin typeface="Arial Black"/>
          <a:ea typeface="Arial Black"/>
          <a:cs typeface="Arial Black"/>
          <a:sym typeface="Arial Black"/>
        </a:defRPr>
      </a:lvl6pPr>
      <a:lvl7pPr marL="0" marR="0" indent="0" algn="ctr" defTabSz="914400" rtl="0" latinLnBrk="0">
        <a:lnSpc>
          <a:spcPct val="100000"/>
        </a:lnSpc>
        <a:spcBef>
          <a:spcPts val="0"/>
        </a:spcBef>
        <a:spcAft>
          <a:spcPts val="0"/>
        </a:spcAft>
        <a:buClrTx/>
        <a:buSzTx/>
        <a:buFontTx/>
        <a:buNone/>
        <a:tabLst/>
        <a:defRPr sz="3600" b="0" i="0" u="none" strike="noStrike" cap="none" spc="0" baseline="0">
          <a:ln>
            <a:noFill/>
          </a:ln>
          <a:solidFill>
            <a:srgbClr val="00007D"/>
          </a:solidFill>
          <a:uFillTx/>
          <a:latin typeface="Arial Black"/>
          <a:ea typeface="Arial Black"/>
          <a:cs typeface="Arial Black"/>
          <a:sym typeface="Arial Black"/>
        </a:defRPr>
      </a:lvl7pPr>
      <a:lvl8pPr marL="0" marR="0" indent="0" algn="ctr" defTabSz="914400" rtl="0" latinLnBrk="0">
        <a:lnSpc>
          <a:spcPct val="100000"/>
        </a:lnSpc>
        <a:spcBef>
          <a:spcPts val="0"/>
        </a:spcBef>
        <a:spcAft>
          <a:spcPts val="0"/>
        </a:spcAft>
        <a:buClrTx/>
        <a:buSzTx/>
        <a:buFontTx/>
        <a:buNone/>
        <a:tabLst/>
        <a:defRPr sz="3600" b="0" i="0" u="none" strike="noStrike" cap="none" spc="0" baseline="0">
          <a:ln>
            <a:noFill/>
          </a:ln>
          <a:solidFill>
            <a:srgbClr val="00007D"/>
          </a:solidFill>
          <a:uFillTx/>
          <a:latin typeface="Arial Black"/>
          <a:ea typeface="Arial Black"/>
          <a:cs typeface="Arial Black"/>
          <a:sym typeface="Arial Black"/>
        </a:defRPr>
      </a:lvl8pPr>
      <a:lvl9pPr marL="0" marR="0" indent="0" algn="ctr" defTabSz="914400" rtl="0" latinLnBrk="0">
        <a:lnSpc>
          <a:spcPct val="100000"/>
        </a:lnSpc>
        <a:spcBef>
          <a:spcPts val="0"/>
        </a:spcBef>
        <a:spcAft>
          <a:spcPts val="0"/>
        </a:spcAft>
        <a:buClrTx/>
        <a:buSzTx/>
        <a:buFontTx/>
        <a:buNone/>
        <a:tabLst/>
        <a:defRPr sz="3600" b="0" i="0" u="none" strike="noStrike" cap="none" spc="0" baseline="0">
          <a:ln>
            <a:noFill/>
          </a:ln>
          <a:solidFill>
            <a:srgbClr val="00007D"/>
          </a:solidFill>
          <a:uFillTx/>
          <a:latin typeface="Arial Black"/>
          <a:ea typeface="Arial Black"/>
          <a:cs typeface="Arial Black"/>
          <a:sym typeface="Arial Black"/>
        </a:defRPr>
      </a:lvl9pPr>
    </p:titleStyle>
    <p:bodyStyle>
      <a:lvl1pPr marL="341313" marR="0" indent="-341313" algn="l" defTabSz="914400" rtl="0" latinLnBrk="0">
        <a:lnSpc>
          <a:spcPct val="100000"/>
        </a:lnSpc>
        <a:spcBef>
          <a:spcPts val="700"/>
        </a:spcBef>
        <a:spcAft>
          <a:spcPts val="0"/>
        </a:spcAft>
        <a:buClr>
          <a:srgbClr val="00007D"/>
        </a:buClr>
        <a:buSzPct val="75000"/>
        <a:buFont typeface="Wingdings"/>
        <a:buChar char="■"/>
        <a:tabLst/>
        <a:defRPr sz="3100" b="0" i="0" u="none" strike="noStrike" cap="none" spc="0" baseline="0">
          <a:ln>
            <a:noFill/>
          </a:ln>
          <a:solidFill>
            <a:srgbClr val="000000"/>
          </a:solidFill>
          <a:uFillTx/>
          <a:latin typeface="+mj-lt"/>
          <a:ea typeface="+mj-ea"/>
          <a:cs typeface="+mj-cs"/>
          <a:sym typeface="Arial"/>
        </a:defRPr>
      </a:lvl1pPr>
      <a:lvl2pPr marL="771807" marR="0" indent="-314607" algn="l" defTabSz="914400" rtl="0" latinLnBrk="0">
        <a:lnSpc>
          <a:spcPct val="100000"/>
        </a:lnSpc>
        <a:spcBef>
          <a:spcPts val="700"/>
        </a:spcBef>
        <a:spcAft>
          <a:spcPts val="0"/>
        </a:spcAft>
        <a:buClr>
          <a:srgbClr val="00007D"/>
        </a:buClr>
        <a:buSzPct val="80000"/>
        <a:buFont typeface="Wingdings"/>
        <a:buChar char="◻"/>
        <a:tabLst/>
        <a:defRPr sz="3100" b="0" i="0" u="none" strike="noStrike" cap="none" spc="0" baseline="0">
          <a:ln>
            <a:noFill/>
          </a:ln>
          <a:solidFill>
            <a:srgbClr val="000000"/>
          </a:solidFill>
          <a:uFillTx/>
          <a:latin typeface="+mj-lt"/>
          <a:ea typeface="+mj-ea"/>
          <a:cs typeface="+mj-cs"/>
          <a:sym typeface="Arial"/>
        </a:defRPr>
      </a:lvl2pPr>
      <a:lvl3pPr marL="1207625" marR="0" indent="-293225" algn="l" defTabSz="914400" rtl="0" latinLnBrk="0">
        <a:lnSpc>
          <a:spcPct val="100000"/>
        </a:lnSpc>
        <a:spcBef>
          <a:spcPts val="700"/>
        </a:spcBef>
        <a:spcAft>
          <a:spcPts val="0"/>
        </a:spcAft>
        <a:buClr>
          <a:srgbClr val="00007D"/>
        </a:buClr>
        <a:buSzPct val="65000"/>
        <a:buFont typeface="Wingdings"/>
        <a:buChar char="■"/>
        <a:tabLst/>
        <a:defRPr sz="3100" b="0" i="0" u="none" strike="noStrike" cap="none" spc="0" baseline="0">
          <a:ln>
            <a:noFill/>
          </a:ln>
          <a:solidFill>
            <a:srgbClr val="000000"/>
          </a:solidFill>
          <a:uFillTx/>
          <a:latin typeface="+mj-lt"/>
          <a:ea typeface="+mj-ea"/>
          <a:cs typeface="+mj-cs"/>
          <a:sym typeface="Arial"/>
        </a:defRPr>
      </a:lvl3pPr>
      <a:lvl4pPr marL="1723469" marR="0" indent="-351869" algn="l" defTabSz="914400" rtl="0" latinLnBrk="0">
        <a:lnSpc>
          <a:spcPct val="100000"/>
        </a:lnSpc>
        <a:spcBef>
          <a:spcPts val="700"/>
        </a:spcBef>
        <a:spcAft>
          <a:spcPts val="0"/>
        </a:spcAft>
        <a:buClr>
          <a:srgbClr val="00007D"/>
        </a:buClr>
        <a:buSzPct val="70000"/>
        <a:buFont typeface="Wingdings"/>
        <a:buChar char="◻"/>
        <a:tabLst/>
        <a:defRPr sz="3100" b="0" i="0" u="none" strike="noStrike" cap="none" spc="0" baseline="0">
          <a:ln>
            <a:noFill/>
          </a:ln>
          <a:solidFill>
            <a:srgbClr val="000000"/>
          </a:solidFill>
          <a:uFillTx/>
          <a:latin typeface="+mj-lt"/>
          <a:ea typeface="+mj-ea"/>
          <a:cs typeface="+mj-cs"/>
          <a:sym typeface="Arial"/>
        </a:defRPr>
      </a:lvl4pPr>
      <a:lvl5pPr marL="2181543" marR="0" indent="-354328" algn="l" defTabSz="914400" rtl="0" latinLnBrk="0">
        <a:lnSpc>
          <a:spcPct val="100000"/>
        </a:lnSpc>
        <a:spcBef>
          <a:spcPts val="700"/>
        </a:spcBef>
        <a:spcAft>
          <a:spcPts val="0"/>
        </a:spcAft>
        <a:buClr>
          <a:srgbClr val="00007D"/>
        </a:buClr>
        <a:buSzPct val="100000"/>
        <a:buFont typeface="Wingdings"/>
        <a:buChar char="▪"/>
        <a:tabLst/>
        <a:defRPr sz="3100" b="0" i="0" u="none" strike="noStrike" cap="none" spc="0" baseline="0">
          <a:ln>
            <a:noFill/>
          </a:ln>
          <a:solidFill>
            <a:srgbClr val="000000"/>
          </a:solidFill>
          <a:uFillTx/>
          <a:latin typeface="+mj-lt"/>
          <a:ea typeface="+mj-ea"/>
          <a:cs typeface="+mj-cs"/>
          <a:sym typeface="Arial"/>
        </a:defRPr>
      </a:lvl5pPr>
      <a:lvl6pPr marL="2641007" marR="0" indent="-356765" algn="l" defTabSz="914400" rtl="0" latinLnBrk="0">
        <a:lnSpc>
          <a:spcPct val="100000"/>
        </a:lnSpc>
        <a:spcBef>
          <a:spcPts val="700"/>
        </a:spcBef>
        <a:spcAft>
          <a:spcPts val="0"/>
        </a:spcAft>
        <a:buClr>
          <a:srgbClr val="00007D"/>
        </a:buClr>
        <a:buSzPct val="100000"/>
        <a:buFont typeface="Wingdings"/>
        <a:buChar char="▪"/>
        <a:tabLst/>
        <a:defRPr sz="3100" b="0" i="0" u="none" strike="noStrike" cap="none" spc="0" baseline="0">
          <a:ln>
            <a:noFill/>
          </a:ln>
          <a:solidFill>
            <a:srgbClr val="000000"/>
          </a:solidFill>
          <a:uFillTx/>
          <a:latin typeface="+mj-lt"/>
          <a:ea typeface="+mj-ea"/>
          <a:cs typeface="+mj-cs"/>
          <a:sym typeface="Arial"/>
        </a:defRPr>
      </a:lvl6pPr>
      <a:lvl7pPr marL="3098174" marR="0" indent="-356765" algn="l" defTabSz="914400" rtl="0" latinLnBrk="0">
        <a:lnSpc>
          <a:spcPct val="100000"/>
        </a:lnSpc>
        <a:spcBef>
          <a:spcPts val="700"/>
        </a:spcBef>
        <a:spcAft>
          <a:spcPts val="0"/>
        </a:spcAft>
        <a:buClr>
          <a:srgbClr val="00007D"/>
        </a:buClr>
        <a:buSzPct val="100000"/>
        <a:buFont typeface="Wingdings"/>
        <a:buChar char="▪"/>
        <a:tabLst/>
        <a:defRPr sz="3100" b="0" i="0" u="none" strike="noStrike" cap="none" spc="0" baseline="0">
          <a:ln>
            <a:noFill/>
          </a:ln>
          <a:solidFill>
            <a:srgbClr val="000000"/>
          </a:solidFill>
          <a:uFillTx/>
          <a:latin typeface="+mj-lt"/>
          <a:ea typeface="+mj-ea"/>
          <a:cs typeface="+mj-cs"/>
          <a:sym typeface="Arial"/>
        </a:defRPr>
      </a:lvl7pPr>
      <a:lvl8pPr marL="3555339" marR="0" indent="-356765" algn="l" defTabSz="914400" rtl="0" latinLnBrk="0">
        <a:lnSpc>
          <a:spcPct val="100000"/>
        </a:lnSpc>
        <a:spcBef>
          <a:spcPts val="700"/>
        </a:spcBef>
        <a:spcAft>
          <a:spcPts val="0"/>
        </a:spcAft>
        <a:buClr>
          <a:srgbClr val="00007D"/>
        </a:buClr>
        <a:buSzPct val="100000"/>
        <a:buFont typeface="Wingdings"/>
        <a:buChar char="▪"/>
        <a:tabLst/>
        <a:defRPr sz="3100" b="0" i="0" u="none" strike="noStrike" cap="none" spc="0" baseline="0">
          <a:ln>
            <a:noFill/>
          </a:ln>
          <a:solidFill>
            <a:srgbClr val="000000"/>
          </a:solidFill>
          <a:uFillTx/>
          <a:latin typeface="+mj-lt"/>
          <a:ea typeface="+mj-ea"/>
          <a:cs typeface="+mj-cs"/>
          <a:sym typeface="Arial"/>
        </a:defRPr>
      </a:lvl8pPr>
      <a:lvl9pPr marL="4012505" marR="0" indent="-356763" algn="l" defTabSz="914400" rtl="0" latinLnBrk="0">
        <a:lnSpc>
          <a:spcPct val="100000"/>
        </a:lnSpc>
        <a:spcBef>
          <a:spcPts val="700"/>
        </a:spcBef>
        <a:spcAft>
          <a:spcPts val="0"/>
        </a:spcAft>
        <a:buClr>
          <a:srgbClr val="00007D"/>
        </a:buClr>
        <a:buSzPct val="100000"/>
        <a:buFont typeface="Wingdings"/>
        <a:buChar char="▪"/>
        <a:tabLst/>
        <a:defRPr sz="3100" b="0" i="0" u="none" strike="noStrike" cap="none" spc="0" baseline="0">
          <a:ln>
            <a:noFill/>
          </a:ln>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Black"/>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Black"/>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Black"/>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Black"/>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Black"/>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Black"/>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Black"/>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Black"/>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Blac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hhs.gov/" TargetMode="External"/><Relationship Id="rId4" Type="http://schemas.openxmlformats.org/officeDocument/2006/relationships/image" Target="../media/image2.png"/><Relationship Id="rId5" Type="http://schemas.openxmlformats.org/officeDocument/2006/relationships/hyperlink" Target="http://www.nih.gov/" TargetMode="External"/><Relationship Id="rId6" Type="http://schemas.openxmlformats.org/officeDocument/2006/relationships/image" Target="../media/image3.png"/><Relationship Id="rId7"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hyperlink" Target="http://www.hiv.lanl.go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tinyurl.com/HIVDB-IEDB-2017" TargetMode="External"/><Relationship Id="rId4" Type="http://schemas.openxmlformats.org/officeDocument/2006/relationships/image" Target="../media/image5.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iv.lanl.gov/content/sequence/PHYML/interface.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www.hiv.lanl.gov/bring" TargetMode="External"/><Relationship Id="rId4" Type="http://schemas.openxmlformats.org/officeDocument/2006/relationships/image" Target="../media/image6.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3.png"/><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6.tif"/><Relationship Id="rId4" Type="http://schemas.openxmlformats.org/officeDocument/2006/relationships/image" Target="../media/image47.tif"/><Relationship Id="rId5" Type="http://schemas.openxmlformats.org/officeDocument/2006/relationships/image" Target="../media/image48.tif"/><Relationship Id="rId6" Type="http://schemas.openxmlformats.org/officeDocument/2006/relationships/image" Target="../media/image49.tif"/><Relationship Id="rId7" Type="http://schemas.openxmlformats.org/officeDocument/2006/relationships/image" Target="../media/image50.tif"/><Relationship Id="rId8" Type="http://schemas.openxmlformats.org/officeDocument/2006/relationships/image" Target="../media/image51.tif"/><Relationship Id="rId1" Type="http://schemas.openxmlformats.org/officeDocument/2006/relationships/slideLayout" Target="../slideLayouts/slideLayout17.xml"/><Relationship Id="rId2"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iv.lanl.gov/content/sequence/QC/index.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hiv.lanl.gov/content/sequence/QC/field_help.html" TargetMode="External"/><Relationship Id="rId4" Type="http://schemas.openxmlformats.org/officeDocument/2006/relationships/hyperlink" Target="https://www.hiv.lanl.gov/content/sequence/GENBANK/genbank.html" TargetMode="External"/><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seq-info@lanl.gov" TargetMode="External"/><Relationship Id="rId3" Type="http://schemas.openxmlformats.org/officeDocument/2006/relationships/hyperlink" Target="mailto:immune@lanl.gov?subjec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p:cNvSpPr>
          <p:nvPr>
            <p:ph type="title"/>
          </p:nvPr>
        </p:nvSpPr>
        <p:spPr>
          <a:xfrm>
            <a:off x="501651" y="-105011"/>
            <a:ext cx="9055101" cy="2070101"/>
          </a:xfrm>
          <a:prstGeom prst="rect">
            <a:avLst/>
          </a:prstGeom>
        </p:spPr>
        <p:txBody>
          <a:bodyPr/>
          <a:lstStyle/>
          <a:p>
            <a:pPr>
              <a:defRPr>
                <a:solidFill>
                  <a:srgbClr val="3333FF"/>
                </a:solidFill>
              </a:defRPr>
            </a:pPr>
            <a:r>
              <a:t>HIV Database Workshop </a:t>
            </a:r>
            <a:br/>
            <a:r>
              <a:rPr sz="3100" u="sng">
                <a:solidFill>
                  <a:srgbClr val="0000FF"/>
                </a:solidFill>
                <a:uFill>
                  <a:solidFill>
                    <a:srgbClr val="0000FF"/>
                  </a:solidFill>
                </a:uFill>
                <a:hlinkClick r:id="rId2"/>
              </a:rPr>
              <a:t>www.hiv.lanl.gov</a:t>
            </a:r>
            <a:r>
              <a:t/>
            </a:r>
            <a:br/>
            <a:r>
              <a:rPr sz="3100" u="sng">
                <a:solidFill>
                  <a:srgbClr val="666699"/>
                </a:solidFill>
              </a:rPr>
              <a:t>seq-info@lanl.gov</a:t>
            </a:r>
          </a:p>
        </p:txBody>
      </p:sp>
      <p:sp>
        <p:nvSpPr>
          <p:cNvPr id="182" name="Shape 182"/>
          <p:cNvSpPr>
            <a:spLocks noGrp="1"/>
          </p:cNvSpPr>
          <p:nvPr>
            <p:ph type="body" idx="1"/>
          </p:nvPr>
        </p:nvSpPr>
        <p:spPr>
          <a:xfrm>
            <a:off x="1293831" y="1611611"/>
            <a:ext cx="7555880" cy="5157897"/>
          </a:xfrm>
          <a:prstGeom prst="rect">
            <a:avLst/>
          </a:prstGeom>
        </p:spPr>
        <p:txBody>
          <a:bodyPr/>
          <a:lstStyle/>
          <a:p>
            <a:pPr algn="ctr">
              <a:lnSpc>
                <a:spcPct val="80000"/>
              </a:lnSpc>
              <a:buSzTx/>
              <a:buNone/>
              <a:defRPr sz="2000" i="1"/>
            </a:pPr>
            <a:endParaRPr dirty="0"/>
          </a:p>
          <a:p>
            <a:pPr algn="ctr">
              <a:lnSpc>
                <a:spcPct val="80000"/>
              </a:lnSpc>
              <a:spcBef>
                <a:spcPts val="400"/>
              </a:spcBef>
              <a:buSzTx/>
              <a:buNone/>
              <a:defRPr sz="2000" b="1" u="sng"/>
            </a:pPr>
            <a:r>
              <a:rPr dirty="0"/>
              <a:t>Presenters</a:t>
            </a:r>
            <a:r>
              <a:rPr u="none" dirty="0"/>
              <a:t>: Will Fischer, </a:t>
            </a:r>
            <a:r>
              <a:rPr lang="en-US" u="none" dirty="0" smtClean="0"/>
              <a:t>Brian Foley, Bette Korber</a:t>
            </a:r>
            <a:endParaRPr u="none" dirty="0"/>
          </a:p>
          <a:p>
            <a:pPr algn="ctr">
              <a:lnSpc>
                <a:spcPct val="80000"/>
              </a:lnSpc>
              <a:spcBef>
                <a:spcPts val="400"/>
              </a:spcBef>
              <a:buSzTx/>
              <a:buNone/>
              <a:defRPr sz="2000" b="1" u="sng"/>
            </a:pPr>
            <a:endParaRPr u="none" dirty="0"/>
          </a:p>
          <a:p>
            <a:pPr algn="ctr">
              <a:lnSpc>
                <a:spcPct val="80000"/>
              </a:lnSpc>
              <a:spcBef>
                <a:spcPts val="400"/>
              </a:spcBef>
              <a:buSzTx/>
              <a:buNone/>
              <a:defRPr sz="2000" b="1" u="sng"/>
            </a:pPr>
            <a:r>
              <a:rPr dirty="0"/>
              <a:t>Database PIs</a:t>
            </a:r>
            <a:r>
              <a:rPr u="none" dirty="0"/>
              <a:t>: Bette Korber, Thomas Leitner, </a:t>
            </a:r>
          </a:p>
          <a:p>
            <a:pPr algn="ctr">
              <a:lnSpc>
                <a:spcPct val="80000"/>
              </a:lnSpc>
              <a:spcBef>
                <a:spcPts val="400"/>
              </a:spcBef>
              <a:buSzTx/>
              <a:buNone/>
              <a:defRPr sz="2000" b="1"/>
            </a:pPr>
            <a:r>
              <a:rPr dirty="0"/>
              <a:t>Karina Yusim, Brian Foley</a:t>
            </a:r>
          </a:p>
          <a:p>
            <a:pPr algn="ctr">
              <a:lnSpc>
                <a:spcPct val="80000"/>
              </a:lnSpc>
              <a:buSzTx/>
              <a:buNone/>
              <a:defRPr sz="2000" b="1"/>
            </a:pPr>
            <a:endParaRPr dirty="0"/>
          </a:p>
          <a:p>
            <a:pPr algn="ctr">
              <a:lnSpc>
                <a:spcPct val="80000"/>
              </a:lnSpc>
              <a:spcBef>
                <a:spcPts val="400"/>
              </a:spcBef>
              <a:buSzTx/>
              <a:buNone/>
              <a:defRPr sz="2000" b="1" u="sng"/>
            </a:pPr>
            <a:r>
              <a:rPr dirty="0"/>
              <a:t>Additional database staff</a:t>
            </a:r>
            <a:r>
              <a:rPr u="none" dirty="0"/>
              <a:t>: Werner Abfalterer, </a:t>
            </a:r>
          </a:p>
          <a:p>
            <a:pPr algn="ctr">
              <a:lnSpc>
                <a:spcPct val="80000"/>
              </a:lnSpc>
              <a:spcBef>
                <a:spcPts val="400"/>
              </a:spcBef>
              <a:buSzTx/>
              <a:buNone/>
              <a:defRPr sz="2000" b="1"/>
            </a:pPr>
            <a:r>
              <a:rPr dirty="0"/>
              <a:t>Elizabeth-Sharon Fung, Kumkum Ganguly, Jennifer Macke, James Szinger, Hyejin Yoon</a:t>
            </a:r>
          </a:p>
          <a:p>
            <a:pPr algn="ctr">
              <a:lnSpc>
                <a:spcPct val="80000"/>
              </a:lnSpc>
              <a:buSzTx/>
              <a:buNone/>
              <a:defRPr sz="2000" b="1"/>
            </a:pPr>
            <a:endParaRPr dirty="0"/>
          </a:p>
          <a:p>
            <a:pPr algn="ctr">
              <a:lnSpc>
                <a:spcPct val="80000"/>
              </a:lnSpc>
              <a:spcBef>
                <a:spcPts val="400"/>
              </a:spcBef>
              <a:buSzTx/>
              <a:buNone/>
              <a:defRPr sz="2000" b="1" u="sng"/>
            </a:pPr>
            <a:r>
              <a:rPr dirty="0"/>
              <a:t>Contract Officer Representative</a:t>
            </a:r>
            <a:r>
              <a:rPr u="none" dirty="0"/>
              <a:t>: Anjali Singh, NIAID, NIH</a:t>
            </a:r>
          </a:p>
          <a:p>
            <a:pPr algn="ctr">
              <a:lnSpc>
                <a:spcPct val="80000"/>
              </a:lnSpc>
              <a:buSzTx/>
              <a:buNone/>
              <a:defRPr sz="2000" b="1"/>
            </a:pPr>
            <a:endParaRPr u="none" dirty="0"/>
          </a:p>
          <a:p>
            <a:pPr algn="ctr">
              <a:lnSpc>
                <a:spcPct val="80000"/>
              </a:lnSpc>
              <a:buSzTx/>
              <a:buNone/>
              <a:defRPr sz="2000" b="1"/>
            </a:pPr>
            <a:endParaRPr u="none" dirty="0"/>
          </a:p>
          <a:p>
            <a:pPr algn="ctr">
              <a:lnSpc>
                <a:spcPct val="80000"/>
              </a:lnSpc>
              <a:spcBef>
                <a:spcPts val="400"/>
              </a:spcBef>
              <a:buSzTx/>
              <a:buNone/>
              <a:defRPr sz="2000" i="1"/>
            </a:pPr>
            <a:r>
              <a:rPr dirty="0"/>
              <a:t>Theoretical Biology and Biophysics, T-6 </a:t>
            </a:r>
          </a:p>
          <a:p>
            <a:pPr algn="ctr">
              <a:lnSpc>
                <a:spcPct val="80000"/>
              </a:lnSpc>
              <a:spcBef>
                <a:spcPts val="400"/>
              </a:spcBef>
              <a:buSzTx/>
              <a:buNone/>
              <a:defRPr sz="2000" i="1"/>
            </a:pPr>
            <a:r>
              <a:rPr dirty="0"/>
              <a:t>Los Alamos National Laboratory</a:t>
            </a:r>
          </a:p>
        </p:txBody>
      </p:sp>
      <p:pic>
        <p:nvPicPr>
          <p:cNvPr id="183" name="image2.png" descr="dhhs_75">
            <a:hlinkClick r:id="rId3"/>
          </p:cNvPr>
          <p:cNvPicPr>
            <a:picLocks noChangeAspect="1"/>
          </p:cNvPicPr>
          <p:nvPr/>
        </p:nvPicPr>
        <p:blipFill>
          <a:blip r:embed="rId4">
            <a:extLst/>
          </a:blip>
          <a:stretch>
            <a:fillRect/>
          </a:stretch>
        </p:blipFill>
        <p:spPr>
          <a:xfrm>
            <a:off x="166689" y="6562725"/>
            <a:ext cx="955676" cy="981075"/>
          </a:xfrm>
          <a:prstGeom prst="rect">
            <a:avLst/>
          </a:prstGeom>
          <a:ln w="12700">
            <a:miter lim="400000"/>
          </a:ln>
        </p:spPr>
      </p:pic>
      <p:pic>
        <p:nvPicPr>
          <p:cNvPr id="184" name="image3.png" descr="nih_75">
            <a:hlinkClick r:id="rId5"/>
          </p:cNvPr>
          <p:cNvPicPr>
            <a:picLocks noChangeAspect="1"/>
          </p:cNvPicPr>
          <p:nvPr/>
        </p:nvPicPr>
        <p:blipFill>
          <a:blip r:embed="rId6">
            <a:extLst/>
          </a:blip>
          <a:stretch>
            <a:fillRect/>
          </a:stretch>
        </p:blipFill>
        <p:spPr>
          <a:xfrm>
            <a:off x="166687" y="5356225"/>
            <a:ext cx="1039814" cy="1066800"/>
          </a:xfrm>
          <a:prstGeom prst="rect">
            <a:avLst/>
          </a:prstGeom>
          <a:ln w="12700">
            <a:miter lim="400000"/>
          </a:ln>
        </p:spPr>
      </p:pic>
      <p:pic>
        <p:nvPicPr>
          <p:cNvPr id="185" name="image4.jpeg" descr="NIAIDfooterLogoJPG.jpg"/>
          <p:cNvPicPr>
            <a:picLocks noChangeAspect="1"/>
          </p:cNvPicPr>
          <p:nvPr/>
        </p:nvPicPr>
        <p:blipFill>
          <a:blip r:embed="rId7">
            <a:extLst/>
          </a:blip>
          <a:stretch>
            <a:fillRect/>
          </a:stretch>
        </p:blipFill>
        <p:spPr>
          <a:xfrm>
            <a:off x="316636" y="4263023"/>
            <a:ext cx="800102" cy="876302"/>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8.png" descr="Screen shot 2012-03-14 at 10.21.11 AM.png"/>
          <p:cNvPicPr>
            <a:picLocks noChangeAspect="1"/>
          </p:cNvPicPr>
          <p:nvPr/>
        </p:nvPicPr>
        <p:blipFill>
          <a:blip r:embed="rId2">
            <a:extLst/>
          </a:blip>
          <a:stretch>
            <a:fillRect/>
          </a:stretch>
        </p:blipFill>
        <p:spPr>
          <a:xfrm>
            <a:off x="1587500" y="0"/>
            <a:ext cx="6881815" cy="7772400"/>
          </a:xfrm>
          <a:prstGeom prst="rect">
            <a:avLst/>
          </a:prstGeom>
          <a:ln w="12700">
            <a:miter lim="400000"/>
          </a:ln>
        </p:spPr>
      </p:pic>
      <p:sp>
        <p:nvSpPr>
          <p:cNvPr id="229" name="Shape 229"/>
          <p:cNvSpPr/>
          <p:nvPr/>
        </p:nvSpPr>
        <p:spPr>
          <a:xfrm>
            <a:off x="1518850" y="3941378"/>
            <a:ext cx="682071" cy="57309"/>
          </a:xfrm>
          <a:prstGeom prst="line">
            <a:avLst/>
          </a:prstGeom>
          <a:ln w="381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30" name="Shape 230"/>
          <p:cNvSpPr/>
          <p:nvPr/>
        </p:nvSpPr>
        <p:spPr>
          <a:xfrm>
            <a:off x="105061" y="3191567"/>
            <a:ext cx="1708888"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We will search for country = Brazil (BR)</a:t>
            </a:r>
          </a:p>
        </p:txBody>
      </p:sp>
      <p:sp>
        <p:nvSpPr>
          <p:cNvPr id="231" name="Shape 231"/>
          <p:cNvSpPr/>
          <p:nvPr/>
        </p:nvSpPr>
        <p:spPr>
          <a:xfrm>
            <a:off x="87317" y="4857927"/>
            <a:ext cx="1587497"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We will search for complete genomes.</a:t>
            </a:r>
          </a:p>
        </p:txBody>
      </p:sp>
      <p:sp>
        <p:nvSpPr>
          <p:cNvPr id="232" name="Shape 232"/>
          <p:cNvSpPr/>
          <p:nvPr/>
        </p:nvSpPr>
        <p:spPr>
          <a:xfrm flipV="1">
            <a:off x="1428693" y="4722570"/>
            <a:ext cx="1658874" cy="698468"/>
          </a:xfrm>
          <a:prstGeom prst="line">
            <a:avLst/>
          </a:prstGeom>
          <a:ln w="381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image9.jpeg" descr="208BrazilGenomes.jpg"/>
          <p:cNvPicPr>
            <a:picLocks noChangeAspect="1"/>
          </p:cNvPicPr>
          <p:nvPr/>
        </p:nvPicPr>
        <p:blipFill>
          <a:blip r:embed="rId2">
            <a:extLst/>
          </a:blip>
          <a:stretch>
            <a:fillRect/>
          </a:stretch>
        </p:blipFill>
        <p:spPr>
          <a:xfrm>
            <a:off x="1584209" y="116381"/>
            <a:ext cx="6287645" cy="7321795"/>
          </a:xfrm>
          <a:prstGeom prst="rect">
            <a:avLst/>
          </a:prstGeom>
          <a:ln w="12700">
            <a:miter lim="400000"/>
          </a:ln>
        </p:spPr>
      </p:pic>
      <p:sp>
        <p:nvSpPr>
          <p:cNvPr id="236" name="Shape 236"/>
          <p:cNvSpPr/>
          <p:nvPr/>
        </p:nvSpPr>
        <p:spPr>
          <a:xfrm>
            <a:off x="811045" y="1159937"/>
            <a:ext cx="741452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Results for HIV-1 complete genomes from Brazil</a:t>
            </a:r>
          </a:p>
        </p:txBody>
      </p:sp>
      <p:sp>
        <p:nvSpPr>
          <p:cNvPr id="237" name="Shape 237"/>
          <p:cNvSpPr/>
          <p:nvPr/>
        </p:nvSpPr>
        <p:spPr>
          <a:xfrm>
            <a:off x="205439" y="3398894"/>
            <a:ext cx="1995319" cy="2031321"/>
          </a:xfrm>
          <a:prstGeom prst="rect">
            <a:avLst/>
          </a:prstGeom>
          <a:solidFill>
            <a:schemeClr val="bg1"/>
          </a:solidFill>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latin typeface="+mj-lt"/>
                <a:ea typeface="+mj-ea"/>
                <a:cs typeface="+mj-cs"/>
                <a:sym typeface="Arial"/>
              </a:defRPr>
            </a:pPr>
            <a:r>
              <a:rPr dirty="0"/>
              <a:t>Choose </a:t>
            </a:r>
          </a:p>
          <a:p>
            <a:pPr>
              <a:defRPr>
                <a:latin typeface="+mj-lt"/>
                <a:ea typeface="+mj-ea"/>
                <a:cs typeface="+mj-cs"/>
                <a:sym typeface="Arial"/>
              </a:defRPr>
            </a:pPr>
            <a:r>
              <a:rPr dirty="0"/>
              <a:t>“One sequence/patient” to remove very similar sequences</a:t>
            </a:r>
          </a:p>
          <a:p>
            <a:pPr>
              <a:defRPr>
                <a:latin typeface="+mj-lt"/>
                <a:ea typeface="+mj-ea"/>
                <a:cs typeface="+mj-cs"/>
                <a:sym typeface="Arial"/>
              </a:defRPr>
            </a:pPr>
            <a:r>
              <a:rPr dirty="0"/>
              <a:t>(only available if a region is selected)</a:t>
            </a:r>
          </a:p>
        </p:txBody>
      </p:sp>
      <p:sp>
        <p:nvSpPr>
          <p:cNvPr id="235" name="Shape 235"/>
          <p:cNvSpPr/>
          <p:nvPr/>
        </p:nvSpPr>
        <p:spPr>
          <a:xfrm flipV="1">
            <a:off x="1302382" y="2332889"/>
            <a:ext cx="3082607" cy="1567793"/>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pasted-image.png"/>
          <p:cNvPicPr>
            <a:picLocks noChangeAspect="1"/>
          </p:cNvPicPr>
          <p:nvPr/>
        </p:nvPicPr>
        <p:blipFill>
          <a:blip r:embed="rId2">
            <a:extLst/>
          </a:blip>
          <a:stretch>
            <a:fillRect/>
          </a:stretch>
        </p:blipFill>
        <p:spPr>
          <a:xfrm>
            <a:off x="2694657" y="165317"/>
            <a:ext cx="8765351" cy="7772401"/>
          </a:xfrm>
          <a:prstGeom prst="rect">
            <a:avLst/>
          </a:prstGeom>
          <a:ln w="12700">
            <a:miter lim="400000"/>
          </a:ln>
        </p:spPr>
      </p:pic>
      <p:grpSp>
        <p:nvGrpSpPr>
          <p:cNvPr id="243" name="Group 243"/>
          <p:cNvGrpSpPr/>
          <p:nvPr/>
        </p:nvGrpSpPr>
        <p:grpSpPr>
          <a:xfrm>
            <a:off x="78439" y="245861"/>
            <a:ext cx="5829473" cy="1752831"/>
            <a:chOff x="0" y="0"/>
            <a:chExt cx="5829471" cy="1752830"/>
          </a:xfrm>
        </p:grpSpPr>
        <p:sp>
          <p:nvSpPr>
            <p:cNvPr id="240" name="Shape 240"/>
            <p:cNvSpPr/>
            <p:nvPr/>
          </p:nvSpPr>
          <p:spPr>
            <a:xfrm>
              <a:off x="1835131" y="372739"/>
              <a:ext cx="2761280" cy="1088989"/>
            </a:xfrm>
            <a:prstGeom prst="line">
              <a:avLst/>
            </a:prstGeom>
            <a:noFill/>
            <a:ln w="50800" cap="flat">
              <a:solidFill>
                <a:srgbClr val="FF0000"/>
              </a:solidFill>
              <a:prstDash val="solid"/>
              <a:round/>
              <a:tailEnd type="triangle" w="med" len="med"/>
            </a:ln>
            <a:effectLst>
              <a:outerShdw blurRad="38100" dist="23000" dir="5400000" rotWithShape="0">
                <a:srgbClr val="000000">
                  <a:alpha val="34998"/>
                </a:srgbClr>
              </a:outerShdw>
            </a:effectLst>
          </p:spPr>
          <p:txBody>
            <a:bodyPr wrap="square" lIns="45718" tIns="45718" rIns="45718" bIns="45718" numCol="1" anchor="t">
              <a:noAutofit/>
            </a:bodyPr>
            <a:lstStyle/>
            <a:p>
              <a:endParaRPr/>
            </a:p>
          </p:txBody>
        </p:sp>
        <p:sp>
          <p:nvSpPr>
            <p:cNvPr id="241" name="Shape 241"/>
            <p:cNvSpPr/>
            <p:nvPr/>
          </p:nvSpPr>
          <p:spPr>
            <a:xfrm>
              <a:off x="0" y="0"/>
              <a:ext cx="2924376" cy="617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a:latin typeface="+mj-lt"/>
                  <a:ea typeface="+mj-ea"/>
                  <a:cs typeface="+mj-cs"/>
                  <a:sym typeface="Arial"/>
                </a:defRPr>
              </a:lvl1pPr>
            </a:lstStyle>
            <a:p>
              <a:r>
                <a:t>For real use, download background data</a:t>
              </a:r>
            </a:p>
          </p:txBody>
        </p:sp>
        <p:sp>
          <p:nvSpPr>
            <p:cNvPr id="242" name="Shape 242"/>
            <p:cNvSpPr/>
            <p:nvPr/>
          </p:nvSpPr>
          <p:spPr>
            <a:xfrm>
              <a:off x="4683106" y="1500058"/>
              <a:ext cx="1146366" cy="252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010" y="2700"/>
                  </a:moveTo>
                  <a:lnTo>
                    <a:pt x="1010" y="18900"/>
                  </a:lnTo>
                  <a:lnTo>
                    <a:pt x="20590" y="18900"/>
                  </a:lnTo>
                  <a:lnTo>
                    <a:pt x="20590" y="2700"/>
                  </a:lnTo>
                  <a:close/>
                </a:path>
              </a:pathLst>
            </a:custGeom>
            <a:solidFill>
              <a:srgbClr val="FF0000"/>
            </a:solidFill>
            <a:ln w="9525" cap="flat">
              <a:solidFill>
                <a:srgbClr val="FF0000"/>
              </a:solidFill>
              <a:prstDash val="solid"/>
              <a:miter lim="800000"/>
            </a:ln>
            <a:effectLst/>
          </p:spPr>
          <p:txBody>
            <a:bodyPr wrap="square" lIns="45718" tIns="45718" rIns="45718" bIns="45718" numCol="1" anchor="t">
              <a:noAutofit/>
            </a:bodyPr>
            <a:lstStyle/>
            <a:p>
              <a:pPr>
                <a:defRPr>
                  <a:solidFill>
                    <a:srgbClr val="FF0000"/>
                  </a:solidFill>
                  <a:latin typeface="+mj-lt"/>
                  <a:ea typeface="+mj-ea"/>
                  <a:cs typeface="+mj-cs"/>
                  <a:sym typeface="Arial"/>
                </a:defRPr>
              </a:pPr>
              <a:endParaRPr/>
            </a:p>
          </p:txBody>
        </p:sp>
      </p:grpSp>
      <p:grpSp>
        <p:nvGrpSpPr>
          <p:cNvPr id="247" name="Group 247"/>
          <p:cNvGrpSpPr/>
          <p:nvPr/>
        </p:nvGrpSpPr>
        <p:grpSpPr>
          <a:xfrm>
            <a:off x="187934" y="1662426"/>
            <a:ext cx="3420319" cy="1950860"/>
            <a:chOff x="0" y="571499"/>
            <a:chExt cx="3420318" cy="1950859"/>
          </a:xfrm>
        </p:grpSpPr>
        <p:sp>
          <p:nvSpPr>
            <p:cNvPr id="244" name="Shape 244"/>
            <p:cNvSpPr/>
            <p:nvPr/>
          </p:nvSpPr>
          <p:spPr>
            <a:xfrm>
              <a:off x="1440775" y="759816"/>
              <a:ext cx="1268267" cy="1"/>
            </a:xfrm>
            <a:prstGeom prst="line">
              <a:avLst/>
            </a:prstGeom>
            <a:noFill/>
            <a:ln w="50800" cap="flat">
              <a:solidFill>
                <a:srgbClr val="FF0000"/>
              </a:solidFill>
              <a:prstDash val="solid"/>
              <a:round/>
              <a:tailEnd type="triangle" w="med" len="med"/>
            </a:ln>
            <a:effectLst>
              <a:outerShdw blurRad="38100" dist="23000" dir="5400000" rotWithShape="0">
                <a:srgbClr val="000000">
                  <a:alpha val="34998"/>
                </a:srgbClr>
              </a:outerShdw>
            </a:effectLst>
          </p:spPr>
          <p:txBody>
            <a:bodyPr wrap="square" lIns="45718" tIns="45718" rIns="45718" bIns="45718" numCol="1" anchor="t">
              <a:noAutofit/>
            </a:bodyPr>
            <a:lstStyle/>
            <a:p>
              <a:endParaRPr/>
            </a:p>
          </p:txBody>
        </p:sp>
        <p:sp>
          <p:nvSpPr>
            <p:cNvPr id="245" name="Shape 245"/>
            <p:cNvSpPr/>
            <p:nvPr/>
          </p:nvSpPr>
          <p:spPr>
            <a:xfrm>
              <a:off x="0" y="571500"/>
              <a:ext cx="1718897" cy="1950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a:latin typeface="+mj-lt"/>
                  <a:ea typeface="+mj-ea"/>
                  <a:cs typeface="+mj-cs"/>
                  <a:sym typeface="Arial"/>
                </a:defRPr>
              </a:pPr>
              <a:r>
                <a:t>and make a tree. </a:t>
              </a:r>
            </a:p>
            <a:p>
              <a:pPr>
                <a:defRPr>
                  <a:latin typeface="+mj-lt"/>
                  <a:ea typeface="+mj-ea"/>
                  <a:cs typeface="+mj-cs"/>
                  <a:sym typeface="Arial"/>
                </a:defRPr>
              </a:pPr>
              <a:r>
                <a:t>We can add a reference set to our data and align them all together.</a:t>
              </a:r>
            </a:p>
          </p:txBody>
        </p:sp>
        <p:sp>
          <p:nvSpPr>
            <p:cNvPr id="246" name="Shape 246"/>
            <p:cNvSpPr/>
            <p:nvPr/>
          </p:nvSpPr>
          <p:spPr>
            <a:xfrm>
              <a:off x="2744811" y="654993"/>
              <a:ext cx="675508" cy="252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1010" y="2700"/>
                  </a:moveTo>
                  <a:lnTo>
                    <a:pt x="1010" y="18900"/>
                  </a:lnTo>
                  <a:lnTo>
                    <a:pt x="20590" y="18900"/>
                  </a:lnTo>
                  <a:lnTo>
                    <a:pt x="20590" y="2700"/>
                  </a:lnTo>
                  <a:close/>
                </a:path>
              </a:pathLst>
            </a:custGeom>
            <a:solidFill>
              <a:srgbClr val="FF0000"/>
            </a:solidFill>
            <a:ln w="9525" cap="flat">
              <a:solidFill>
                <a:srgbClr val="FF0000"/>
              </a:solidFill>
              <a:prstDash val="solid"/>
              <a:miter lim="800000"/>
            </a:ln>
            <a:effectLst/>
          </p:spPr>
          <p:txBody>
            <a:bodyPr wrap="square" lIns="45718" tIns="45718" rIns="45718" bIns="45718" numCol="1" anchor="t">
              <a:noAutofit/>
            </a:bodyPr>
            <a:lstStyle/>
            <a:p>
              <a:pPr>
                <a:defRPr>
                  <a:solidFill>
                    <a:srgbClr val="FF0000"/>
                  </a:solidFill>
                  <a:latin typeface="+mj-lt"/>
                  <a:ea typeface="+mj-ea"/>
                  <a:cs typeface="+mj-cs"/>
                  <a:sym typeface="Arial"/>
                </a:defRPr>
              </a:pPr>
              <a:endParaRPr/>
            </a:p>
          </p:txBody>
        </p:sp>
      </p:grpSp>
      <p:grpSp>
        <p:nvGrpSpPr>
          <p:cNvPr id="256" name="Group 256"/>
          <p:cNvGrpSpPr/>
          <p:nvPr/>
        </p:nvGrpSpPr>
        <p:grpSpPr>
          <a:xfrm>
            <a:off x="187934" y="1065526"/>
            <a:ext cx="2979912" cy="5949311"/>
            <a:chOff x="0" y="-25400"/>
            <a:chExt cx="2979911" cy="5949310"/>
          </a:xfrm>
        </p:grpSpPr>
        <p:sp>
          <p:nvSpPr>
            <p:cNvPr id="248" name="Shape 248"/>
            <p:cNvSpPr/>
            <p:nvPr/>
          </p:nvSpPr>
          <p:spPr>
            <a:xfrm>
              <a:off x="2349927" y="2317794"/>
              <a:ext cx="629985" cy="50117"/>
            </a:xfrm>
            <a:prstGeom prst="line">
              <a:avLst/>
            </a:prstGeom>
            <a:noFill/>
            <a:ln w="50800" cap="flat">
              <a:solidFill>
                <a:srgbClr val="FF0000"/>
              </a:solidFill>
              <a:prstDash val="solid"/>
              <a:round/>
              <a:tailEnd type="triangle" w="med" len="med"/>
            </a:ln>
            <a:effectLst>
              <a:outerShdw blurRad="38100" dist="23000" dir="5400000" rotWithShape="0">
                <a:srgbClr val="000000">
                  <a:alpha val="34998"/>
                </a:srgbClr>
              </a:outerShdw>
            </a:effectLst>
          </p:spPr>
          <p:txBody>
            <a:bodyPr wrap="square" lIns="45718" tIns="45718" rIns="45718" bIns="45718" numCol="1" anchor="t">
              <a:noAutofit/>
            </a:bodyPr>
            <a:lstStyle/>
            <a:p>
              <a:endParaRPr/>
            </a:p>
          </p:txBody>
        </p:sp>
        <p:sp>
          <p:nvSpPr>
            <p:cNvPr id="249" name="Shape 249"/>
            <p:cNvSpPr/>
            <p:nvPr/>
          </p:nvSpPr>
          <p:spPr>
            <a:xfrm>
              <a:off x="2349927" y="3071327"/>
              <a:ext cx="629985" cy="50117"/>
            </a:xfrm>
            <a:prstGeom prst="line">
              <a:avLst/>
            </a:prstGeom>
            <a:noFill/>
            <a:ln w="50800" cap="flat">
              <a:solidFill>
                <a:srgbClr val="FF0000"/>
              </a:solidFill>
              <a:prstDash val="solid"/>
              <a:round/>
              <a:tailEnd type="triangle" w="med" len="med"/>
            </a:ln>
            <a:effectLst>
              <a:outerShdw blurRad="38100" dist="23000" dir="5400000" rotWithShape="0">
                <a:srgbClr val="000000">
                  <a:alpha val="34998"/>
                </a:srgbClr>
              </a:outerShdw>
            </a:effectLst>
          </p:spPr>
          <p:txBody>
            <a:bodyPr wrap="square" lIns="45718" tIns="45718" rIns="45718" bIns="45718" numCol="1" anchor="t">
              <a:noAutofit/>
            </a:bodyPr>
            <a:lstStyle/>
            <a:p>
              <a:endParaRPr/>
            </a:p>
          </p:txBody>
        </p:sp>
        <p:sp>
          <p:nvSpPr>
            <p:cNvPr id="250" name="Shape 250"/>
            <p:cNvSpPr/>
            <p:nvPr/>
          </p:nvSpPr>
          <p:spPr>
            <a:xfrm>
              <a:off x="2349927" y="2910461"/>
              <a:ext cx="629985" cy="50117"/>
            </a:xfrm>
            <a:prstGeom prst="line">
              <a:avLst/>
            </a:prstGeom>
            <a:noFill/>
            <a:ln w="50800" cap="flat">
              <a:solidFill>
                <a:srgbClr val="FF0000"/>
              </a:solidFill>
              <a:prstDash val="solid"/>
              <a:round/>
              <a:tailEnd type="triangle" w="med" len="med"/>
            </a:ln>
            <a:effectLst>
              <a:outerShdw blurRad="38100" dist="23000" dir="5400000" rotWithShape="0">
                <a:srgbClr val="000000">
                  <a:alpha val="34998"/>
                </a:srgbClr>
              </a:outerShdw>
            </a:effectLst>
          </p:spPr>
          <p:txBody>
            <a:bodyPr wrap="square" lIns="45718" tIns="45718" rIns="45718" bIns="45718" numCol="1" anchor="t">
              <a:noAutofit/>
            </a:bodyPr>
            <a:lstStyle/>
            <a:p>
              <a:endParaRPr/>
            </a:p>
          </p:txBody>
        </p:sp>
        <p:sp>
          <p:nvSpPr>
            <p:cNvPr id="251" name="Shape 251"/>
            <p:cNvSpPr/>
            <p:nvPr/>
          </p:nvSpPr>
          <p:spPr>
            <a:xfrm>
              <a:off x="2349927" y="4387894"/>
              <a:ext cx="629985" cy="50117"/>
            </a:xfrm>
            <a:prstGeom prst="line">
              <a:avLst/>
            </a:prstGeom>
            <a:noFill/>
            <a:ln w="50800" cap="flat">
              <a:solidFill>
                <a:srgbClr val="FF0000"/>
              </a:solidFill>
              <a:prstDash val="solid"/>
              <a:round/>
              <a:tailEnd type="triangle" w="med" len="med"/>
            </a:ln>
            <a:effectLst>
              <a:outerShdw blurRad="38100" dist="23000" dir="5400000" rotWithShape="0">
                <a:srgbClr val="000000">
                  <a:alpha val="34998"/>
                </a:srgbClr>
              </a:outerShdw>
            </a:effectLst>
          </p:spPr>
          <p:txBody>
            <a:bodyPr wrap="square" lIns="45718" tIns="45718" rIns="45718" bIns="45718" numCol="1" anchor="t">
              <a:noAutofit/>
            </a:bodyPr>
            <a:lstStyle/>
            <a:p>
              <a:endParaRPr/>
            </a:p>
          </p:txBody>
        </p:sp>
        <p:sp>
          <p:nvSpPr>
            <p:cNvPr id="252" name="Shape 252"/>
            <p:cNvSpPr/>
            <p:nvPr/>
          </p:nvSpPr>
          <p:spPr>
            <a:xfrm>
              <a:off x="2349927" y="4967860"/>
              <a:ext cx="629985" cy="50117"/>
            </a:xfrm>
            <a:prstGeom prst="line">
              <a:avLst/>
            </a:prstGeom>
            <a:noFill/>
            <a:ln w="50800" cap="flat">
              <a:solidFill>
                <a:srgbClr val="FF0000"/>
              </a:solidFill>
              <a:prstDash val="solid"/>
              <a:round/>
              <a:tailEnd type="triangle" w="med" len="med"/>
            </a:ln>
            <a:effectLst>
              <a:outerShdw blurRad="38100" dist="23000" dir="5400000" rotWithShape="0">
                <a:srgbClr val="000000">
                  <a:alpha val="34998"/>
                </a:srgbClr>
              </a:outerShdw>
            </a:effectLst>
          </p:spPr>
          <p:txBody>
            <a:bodyPr wrap="square" lIns="45718" tIns="45718" rIns="45718" bIns="45718" numCol="1" anchor="t">
              <a:noAutofit/>
            </a:bodyPr>
            <a:lstStyle/>
            <a:p>
              <a:endParaRPr/>
            </a:p>
          </p:txBody>
        </p:sp>
        <p:sp>
          <p:nvSpPr>
            <p:cNvPr id="253" name="Shape 253"/>
            <p:cNvSpPr/>
            <p:nvPr/>
          </p:nvSpPr>
          <p:spPr>
            <a:xfrm>
              <a:off x="2349927" y="5573227"/>
              <a:ext cx="629985" cy="50117"/>
            </a:xfrm>
            <a:prstGeom prst="line">
              <a:avLst/>
            </a:prstGeom>
            <a:noFill/>
            <a:ln w="50800" cap="flat">
              <a:solidFill>
                <a:srgbClr val="FF0000"/>
              </a:solidFill>
              <a:prstDash val="solid"/>
              <a:round/>
              <a:tailEnd type="triangle" w="med" len="med"/>
            </a:ln>
            <a:effectLst>
              <a:outerShdw blurRad="38100" dist="23000" dir="5400000" rotWithShape="0">
                <a:srgbClr val="000000">
                  <a:alpha val="34998"/>
                </a:srgbClr>
              </a:outerShdw>
            </a:effectLst>
          </p:spPr>
          <p:txBody>
            <a:bodyPr wrap="square" lIns="45718" tIns="45718" rIns="45718" bIns="45718" numCol="1" anchor="t">
              <a:noAutofit/>
            </a:bodyPr>
            <a:lstStyle/>
            <a:p>
              <a:endParaRPr/>
            </a:p>
          </p:txBody>
        </p:sp>
        <p:sp>
          <p:nvSpPr>
            <p:cNvPr id="254" name="Shape 254"/>
            <p:cNvSpPr/>
            <p:nvPr/>
          </p:nvSpPr>
          <p:spPr>
            <a:xfrm>
              <a:off x="2349927" y="5873794"/>
              <a:ext cx="629985" cy="50117"/>
            </a:xfrm>
            <a:prstGeom prst="line">
              <a:avLst/>
            </a:prstGeom>
            <a:noFill/>
            <a:ln w="50800" cap="flat">
              <a:solidFill>
                <a:srgbClr val="FF0000"/>
              </a:solidFill>
              <a:prstDash val="solid"/>
              <a:round/>
              <a:tailEnd type="triangle" w="med" len="med"/>
            </a:ln>
            <a:effectLst>
              <a:outerShdw blurRad="38100" dist="23000" dir="5400000" rotWithShape="0">
                <a:srgbClr val="000000">
                  <a:alpha val="34998"/>
                </a:srgbClr>
              </a:outerShdw>
            </a:effectLst>
          </p:spPr>
          <p:txBody>
            <a:bodyPr wrap="square" lIns="45718" tIns="45718" rIns="45718" bIns="45718" numCol="1" anchor="t">
              <a:noAutofit/>
            </a:bodyPr>
            <a:lstStyle/>
            <a:p>
              <a:endParaRPr/>
            </a:p>
          </p:txBody>
        </p:sp>
        <p:sp>
          <p:nvSpPr>
            <p:cNvPr id="255" name="Shape 255"/>
            <p:cNvSpPr/>
            <p:nvPr/>
          </p:nvSpPr>
          <p:spPr>
            <a:xfrm>
              <a:off x="0" y="-25401"/>
              <a:ext cx="1718897" cy="6173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a:latin typeface="+mj-lt"/>
                  <a:ea typeface="+mj-ea"/>
                  <a:cs typeface="+mj-cs"/>
                  <a:sym typeface="Arial"/>
                </a:defRPr>
              </a:lvl1pPr>
            </a:lstStyle>
            <a:p>
              <a:r>
                <a:t>Select a few sequences</a:t>
              </a:r>
            </a:p>
          </p:txBody>
        </p:sp>
      </p:grpSp>
      <p:pic>
        <p:nvPicPr>
          <p:cNvPr id="257" name="pasted-image.png"/>
          <p:cNvPicPr>
            <a:picLocks noChangeAspect="1"/>
          </p:cNvPicPr>
          <p:nvPr/>
        </p:nvPicPr>
        <p:blipFill>
          <a:blip r:embed="rId3">
            <a:extLst/>
          </a:blip>
          <a:stretch>
            <a:fillRect/>
          </a:stretch>
        </p:blipFill>
        <p:spPr>
          <a:xfrm>
            <a:off x="2048979" y="2138343"/>
            <a:ext cx="13832058" cy="5621907"/>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4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24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1" animBg="1" advAuto="0"/>
      <p:bldP spid="247" grpId="3" animBg="1" advAuto="0"/>
      <p:bldP spid="256" grpId="2" animBg="1" advAuto="0"/>
      <p:bldP spid="257"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image11.png"/>
          <p:cNvPicPr>
            <a:picLocks noChangeAspect="1"/>
          </p:cNvPicPr>
          <p:nvPr/>
        </p:nvPicPr>
        <p:blipFill>
          <a:blip r:embed="rId2">
            <a:extLst/>
          </a:blip>
          <a:srcRect b="22322"/>
          <a:stretch>
            <a:fillRect/>
          </a:stretch>
        </p:blipFill>
        <p:spPr>
          <a:xfrm>
            <a:off x="1624374" y="900975"/>
            <a:ext cx="8070882" cy="6637382"/>
          </a:xfrm>
          <a:prstGeom prst="rect">
            <a:avLst/>
          </a:prstGeom>
          <a:ln w="12700">
            <a:miter lim="400000"/>
          </a:ln>
        </p:spPr>
      </p:pic>
      <p:sp>
        <p:nvSpPr>
          <p:cNvPr id="260" name="Shape 260"/>
          <p:cNvSpPr/>
          <p:nvPr/>
        </p:nvSpPr>
        <p:spPr>
          <a:xfrm>
            <a:off x="5500196" y="5686609"/>
            <a:ext cx="375395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Our Brazilian sequences</a:t>
            </a:r>
          </a:p>
        </p:txBody>
      </p:sp>
      <p:sp>
        <p:nvSpPr>
          <p:cNvPr id="261" name="Shape 261"/>
          <p:cNvSpPr/>
          <p:nvPr/>
        </p:nvSpPr>
        <p:spPr>
          <a:xfrm>
            <a:off x="1708890" y="4900081"/>
            <a:ext cx="1307349" cy="28016"/>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62" name="Shape 262"/>
          <p:cNvSpPr/>
          <p:nvPr/>
        </p:nvSpPr>
        <p:spPr>
          <a:xfrm flipH="1">
            <a:off x="4986596" y="5900813"/>
            <a:ext cx="385114" cy="562"/>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63" name="Shape 263"/>
          <p:cNvSpPr/>
          <p:nvPr/>
        </p:nvSpPr>
        <p:spPr>
          <a:xfrm>
            <a:off x="128457" y="429437"/>
            <a:ext cx="1624846" cy="54179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Choice of outgroup influences the presentation of the tree. </a:t>
            </a:r>
          </a:p>
          <a:p>
            <a:pPr>
              <a:defRPr>
                <a:latin typeface="+mj-lt"/>
                <a:ea typeface="+mj-ea"/>
                <a:cs typeface="+mj-cs"/>
                <a:sym typeface="Arial"/>
              </a:defRPr>
            </a:pPr>
            <a:r>
              <a:t>In general, choose next closest sequences to the “ingroup”.</a:t>
            </a:r>
          </a:p>
          <a:p>
            <a:pPr>
              <a:defRPr>
                <a:latin typeface="+mj-lt"/>
                <a:ea typeface="+mj-ea"/>
                <a:cs typeface="+mj-cs"/>
                <a:sym typeface="Arial"/>
              </a:defRPr>
            </a:pPr>
            <a:r>
              <a:t>In this case our Brazilian sequences are all HIV-1 M group.</a:t>
            </a:r>
          </a:p>
          <a:p>
            <a:pPr>
              <a:defRPr>
                <a:latin typeface="+mj-lt"/>
                <a:ea typeface="+mj-ea"/>
                <a:cs typeface="+mj-cs"/>
                <a:sym typeface="Arial"/>
              </a:defRPr>
            </a:pPr>
            <a:endParaRPr/>
          </a:p>
          <a:p>
            <a:pPr>
              <a:defRPr>
                <a:latin typeface="+mj-lt"/>
                <a:ea typeface="+mj-ea"/>
                <a:cs typeface="+mj-cs"/>
                <a:sym typeface="Arial"/>
              </a:defRPr>
            </a:pPr>
            <a:r>
              <a:t>Alternatively, leave blank for midpoint rooting</a:t>
            </a:r>
          </a:p>
        </p:txBody>
      </p:sp>
      <p:sp>
        <p:nvSpPr>
          <p:cNvPr id="264" name="Shape 264"/>
          <p:cNvSpPr/>
          <p:nvPr/>
        </p:nvSpPr>
        <p:spPr>
          <a:xfrm flipH="1">
            <a:off x="4905540" y="2850410"/>
            <a:ext cx="385113" cy="563"/>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65" name="Shape 265"/>
          <p:cNvSpPr/>
          <p:nvPr/>
        </p:nvSpPr>
        <p:spPr>
          <a:xfrm>
            <a:off x="5615244" y="2566597"/>
            <a:ext cx="3909715"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These settings may change relative branch lengths somewhat, </a:t>
            </a:r>
          </a:p>
          <a:p>
            <a:pPr>
              <a:defRPr>
                <a:latin typeface="+mj-lt"/>
                <a:ea typeface="+mj-ea"/>
                <a:cs typeface="+mj-cs"/>
                <a:sym typeface="Arial"/>
              </a:defRPr>
            </a:pPr>
            <a:r>
              <a:t>but rarely alter the tree topology.</a:t>
            </a:r>
          </a:p>
        </p:txBody>
      </p:sp>
      <p:sp>
        <p:nvSpPr>
          <p:cNvPr id="266" name="Shape 266"/>
          <p:cNvSpPr/>
          <p:nvPr/>
        </p:nvSpPr>
        <p:spPr>
          <a:xfrm flipH="1">
            <a:off x="4964558" y="3245589"/>
            <a:ext cx="385113" cy="562"/>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67" name="Shape 267"/>
          <p:cNvSpPr/>
          <p:nvPr/>
        </p:nvSpPr>
        <p:spPr>
          <a:xfrm flipH="1">
            <a:off x="2919495" y="3012709"/>
            <a:ext cx="607997" cy="1"/>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68" name="Shape 268"/>
          <p:cNvSpPr/>
          <p:nvPr/>
        </p:nvSpPr>
        <p:spPr>
          <a:xfrm>
            <a:off x="1349671" y="6898662"/>
            <a:ext cx="653675" cy="28016"/>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69" name="Shape 269"/>
          <p:cNvSpPr/>
          <p:nvPr/>
        </p:nvSpPr>
        <p:spPr>
          <a:xfrm>
            <a:off x="207499" y="6162087"/>
            <a:ext cx="1624849"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Optional mailback, and tree title</a:t>
            </a:r>
          </a:p>
        </p:txBody>
      </p:sp>
      <p:sp>
        <p:nvSpPr>
          <p:cNvPr id="270" name="Shape 270"/>
          <p:cNvSpPr/>
          <p:nvPr/>
        </p:nvSpPr>
        <p:spPr>
          <a:xfrm>
            <a:off x="969964" y="2"/>
            <a:ext cx="8207376" cy="662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spcBef>
                <a:spcPts val="1900"/>
              </a:spcBef>
              <a:defRPr sz="3200">
                <a:solidFill>
                  <a:srgbClr val="3333FF"/>
                </a:solidFill>
                <a:latin typeface="Arial Black"/>
                <a:ea typeface="Arial Black"/>
                <a:cs typeface="Arial Black"/>
                <a:sym typeface="Arial Black"/>
              </a:defRPr>
            </a:lvl1pPr>
          </a:lstStyle>
          <a:p>
            <a:r>
              <a:t>TreeMaker tool</a:t>
            </a:r>
          </a:p>
        </p:txBody>
      </p:sp>
      <p:sp>
        <p:nvSpPr>
          <p:cNvPr id="271" name="Shape 271"/>
          <p:cNvSpPr/>
          <p:nvPr/>
        </p:nvSpPr>
        <p:spPr>
          <a:xfrm>
            <a:off x="3119586" y="3136900"/>
            <a:ext cx="207814" cy="206772"/>
          </a:xfrm>
          <a:prstGeom prst="rect">
            <a:avLst/>
          </a:prstGeom>
          <a:ln w="38100">
            <a:solidFill>
              <a:srgbClr val="E33829"/>
            </a:solidFill>
          </a:ln>
        </p:spPr>
        <p:txBody>
          <a:bodyPr lIns="45718" tIns="45718" rIns="45718" bIns="45718"/>
          <a:lstStyle/>
          <a:p>
            <a:endParaRPr/>
          </a:p>
        </p:txBody>
      </p:sp>
      <p:sp>
        <p:nvSpPr>
          <p:cNvPr id="272" name="Shape 272"/>
          <p:cNvSpPr/>
          <p:nvPr/>
        </p:nvSpPr>
        <p:spPr>
          <a:xfrm>
            <a:off x="4351486" y="2908300"/>
            <a:ext cx="207814" cy="206772"/>
          </a:xfrm>
          <a:prstGeom prst="rect">
            <a:avLst/>
          </a:prstGeom>
          <a:ln w="38100">
            <a:solidFill>
              <a:srgbClr val="E33829"/>
            </a:solidFill>
          </a:ln>
        </p:spPr>
        <p:txBody>
          <a:bodyPr lIns="45718" tIns="45718" rIns="45718" bIns="45718"/>
          <a:lstStyle/>
          <a:p>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2" animBg="1" advAuto="0"/>
      <p:bldP spid="272"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image12.png" descr="Picture 25.png"/>
          <p:cNvPicPr>
            <a:picLocks noChangeAspect="1"/>
          </p:cNvPicPr>
          <p:nvPr/>
        </p:nvPicPr>
        <p:blipFill>
          <a:blip r:embed="rId2">
            <a:extLst/>
          </a:blip>
          <a:stretch>
            <a:fillRect/>
          </a:stretch>
        </p:blipFill>
        <p:spPr>
          <a:xfrm>
            <a:off x="457200" y="1295400"/>
            <a:ext cx="6127750" cy="4953000"/>
          </a:xfrm>
          <a:prstGeom prst="rect">
            <a:avLst/>
          </a:prstGeom>
          <a:ln w="12700">
            <a:miter lim="400000"/>
          </a:ln>
        </p:spPr>
      </p:pic>
      <p:pic>
        <p:nvPicPr>
          <p:cNvPr id="275" name="image13.png" descr="Screen shot 2012-03-20 at 2.42.52 PM.png"/>
          <p:cNvPicPr>
            <a:picLocks noChangeAspect="1"/>
          </p:cNvPicPr>
          <p:nvPr/>
        </p:nvPicPr>
        <p:blipFill>
          <a:blip r:embed="rId3">
            <a:extLst/>
          </a:blip>
          <a:stretch>
            <a:fillRect/>
          </a:stretch>
        </p:blipFill>
        <p:spPr>
          <a:xfrm>
            <a:off x="5525167" y="52716"/>
            <a:ext cx="4468175" cy="5586514"/>
          </a:xfrm>
          <a:prstGeom prst="rect">
            <a:avLst/>
          </a:prstGeom>
          <a:ln w="12700">
            <a:miter lim="400000"/>
          </a:ln>
        </p:spPr>
      </p:pic>
      <p:sp>
        <p:nvSpPr>
          <p:cNvPr id="276" name="Shape 276"/>
          <p:cNvSpPr/>
          <p:nvPr/>
        </p:nvSpPr>
        <p:spPr>
          <a:xfrm flipH="1">
            <a:off x="8979375" y="979271"/>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77" name="Shape 277"/>
          <p:cNvSpPr/>
          <p:nvPr/>
        </p:nvSpPr>
        <p:spPr>
          <a:xfrm>
            <a:off x="1694986" y="241300"/>
            <a:ext cx="3668753"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ATV is a java-based view for a quick look and manipulation; cannot save/print</a:t>
            </a:r>
          </a:p>
        </p:txBody>
      </p:sp>
      <p:sp>
        <p:nvSpPr>
          <p:cNvPr id="278" name="Shape 278"/>
          <p:cNvSpPr/>
          <p:nvPr/>
        </p:nvSpPr>
        <p:spPr>
          <a:xfrm>
            <a:off x="126998" y="6217010"/>
            <a:ext cx="3819325" cy="14174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Obtaining your sequences of interest and having them aligned to a good reference set was the whole point of this.  The tree was just a first check on data and alignment quality.</a:t>
            </a:r>
          </a:p>
        </p:txBody>
      </p:sp>
      <p:sp>
        <p:nvSpPr>
          <p:cNvPr id="279" name="Shape 279"/>
          <p:cNvSpPr/>
          <p:nvPr/>
        </p:nvSpPr>
        <p:spPr>
          <a:xfrm flipV="1">
            <a:off x="3380098" y="1860139"/>
            <a:ext cx="3306622" cy="1628663"/>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80" name="Shape 280"/>
          <p:cNvSpPr/>
          <p:nvPr/>
        </p:nvSpPr>
        <p:spPr>
          <a:xfrm>
            <a:off x="4417170" y="5742277"/>
            <a:ext cx="5549673" cy="8840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FF0000"/>
                </a:solidFill>
                <a:latin typeface="+mj-lt"/>
                <a:ea typeface="+mj-ea"/>
                <a:cs typeface="+mj-cs"/>
                <a:sym typeface="Arial"/>
              </a:defRPr>
            </a:pPr>
            <a:r>
              <a:t>Save alignment, use BioEdit or Aliview to view/adjust.</a:t>
            </a:r>
          </a:p>
          <a:p>
            <a:pPr>
              <a:defRPr>
                <a:solidFill>
                  <a:srgbClr val="FF0000"/>
                </a:solidFill>
                <a:latin typeface="+mj-lt"/>
                <a:ea typeface="+mj-ea"/>
                <a:cs typeface="+mj-cs"/>
                <a:sym typeface="Arial"/>
              </a:defRPr>
            </a:pPr>
            <a:r>
              <a:t>Use FigTree or other programs to view Newick</a:t>
            </a:r>
          </a:p>
          <a:p>
            <a:pPr>
              <a:defRPr>
                <a:solidFill>
                  <a:srgbClr val="FF0000"/>
                </a:solidFill>
                <a:latin typeface="+mj-lt"/>
                <a:ea typeface="+mj-ea"/>
                <a:cs typeface="+mj-cs"/>
                <a:sym typeface="Arial"/>
              </a:defRPr>
            </a:pPr>
            <a:r>
              <a:t>tree files.</a:t>
            </a:r>
          </a:p>
        </p:txBody>
      </p:sp>
      <p:sp>
        <p:nvSpPr>
          <p:cNvPr id="281" name="Shape 281"/>
          <p:cNvSpPr/>
          <p:nvPr/>
        </p:nvSpPr>
        <p:spPr>
          <a:xfrm flipH="1">
            <a:off x="9263629" y="2644513"/>
            <a:ext cx="44452" cy="7620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82" name="Shape 282"/>
          <p:cNvSpPr/>
          <p:nvPr/>
        </p:nvSpPr>
        <p:spPr>
          <a:xfrm flipH="1">
            <a:off x="8993254" y="1173582"/>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83" name="Shape 283"/>
          <p:cNvSpPr/>
          <p:nvPr/>
        </p:nvSpPr>
        <p:spPr>
          <a:xfrm flipH="1">
            <a:off x="9118172" y="1742632"/>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84" name="Shape 284"/>
          <p:cNvSpPr/>
          <p:nvPr/>
        </p:nvSpPr>
        <p:spPr>
          <a:xfrm flipH="1">
            <a:off x="9145930" y="2901551"/>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85" name="Shape 285"/>
          <p:cNvSpPr/>
          <p:nvPr/>
        </p:nvSpPr>
        <p:spPr>
          <a:xfrm flipH="1">
            <a:off x="9125108" y="1825906"/>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86" name="Shape 286"/>
          <p:cNvSpPr/>
          <p:nvPr/>
        </p:nvSpPr>
        <p:spPr>
          <a:xfrm flipH="1">
            <a:off x="9020736" y="2255894"/>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87" name="Shape 287"/>
          <p:cNvSpPr/>
          <p:nvPr/>
        </p:nvSpPr>
        <p:spPr>
          <a:xfrm flipH="1">
            <a:off x="9013797" y="2346107"/>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88" name="Shape 288"/>
          <p:cNvSpPr/>
          <p:nvPr/>
        </p:nvSpPr>
        <p:spPr>
          <a:xfrm flipH="1">
            <a:off x="9021012" y="2457413"/>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89" name="Shape 289"/>
          <p:cNvSpPr/>
          <p:nvPr/>
        </p:nvSpPr>
        <p:spPr>
          <a:xfrm flipH="1">
            <a:off x="9007133" y="2561508"/>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90" name="Shape 290"/>
          <p:cNvSpPr/>
          <p:nvPr/>
        </p:nvSpPr>
        <p:spPr>
          <a:xfrm flipH="1">
            <a:off x="9201449" y="1645477"/>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91" name="Shape 291"/>
          <p:cNvSpPr/>
          <p:nvPr/>
        </p:nvSpPr>
        <p:spPr>
          <a:xfrm flipH="1">
            <a:off x="9055713" y="1083366"/>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92" name="Shape 292"/>
          <p:cNvSpPr/>
          <p:nvPr/>
        </p:nvSpPr>
        <p:spPr>
          <a:xfrm flipH="1">
            <a:off x="9201173" y="2831882"/>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93" name="Shape 293"/>
          <p:cNvSpPr/>
          <p:nvPr/>
        </p:nvSpPr>
        <p:spPr>
          <a:xfrm flipH="1">
            <a:off x="9270296" y="2741397"/>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94" name="Shape 294"/>
          <p:cNvSpPr/>
          <p:nvPr/>
        </p:nvSpPr>
        <p:spPr>
          <a:xfrm flipH="1">
            <a:off x="9215053" y="3720157"/>
            <a:ext cx="44452" cy="7620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00" y="5400"/>
                </a:lnTo>
                <a:lnTo>
                  <a:pt x="10800" y="0"/>
                </a:lnTo>
                <a:lnTo>
                  <a:pt x="14400" y="5400"/>
                </a:lnTo>
                <a:lnTo>
                  <a:pt x="21600" y="5400"/>
                </a:lnTo>
                <a:lnTo>
                  <a:pt x="18000" y="10800"/>
                </a:lnTo>
                <a:lnTo>
                  <a:pt x="21600" y="16200"/>
                </a:lnTo>
                <a:lnTo>
                  <a:pt x="14400" y="16200"/>
                </a:lnTo>
                <a:lnTo>
                  <a:pt x="10800" y="21600"/>
                </a:lnTo>
                <a:lnTo>
                  <a:pt x="7200" y="16200"/>
                </a:lnTo>
                <a:lnTo>
                  <a:pt x="0" y="16200"/>
                </a:lnTo>
                <a:lnTo>
                  <a:pt x="3600" y="10800"/>
                </a:lnTo>
                <a:close/>
              </a:path>
            </a:pathLst>
          </a:custGeom>
          <a:solidFill>
            <a:srgbClr val="FF0000"/>
          </a:solidFill>
          <a:ln w="38100">
            <a:solidFill>
              <a:srgbClr val="FF0000"/>
            </a:solidFill>
            <a:miter/>
          </a:ln>
        </p:spPr>
        <p:txBody>
          <a:bodyPr lIns="45718" tIns="45718" rIns="45718" bIns="45718"/>
          <a:lstStyle/>
          <a:p>
            <a:pPr>
              <a:defRPr>
                <a:latin typeface="+mj-lt"/>
                <a:ea typeface="+mj-ea"/>
                <a:cs typeface="+mj-cs"/>
                <a:sym typeface="Arial"/>
              </a:defRPr>
            </a:pPr>
            <a:endParaRPr/>
          </a:p>
        </p:txBody>
      </p:sp>
      <p:sp>
        <p:nvSpPr>
          <p:cNvPr id="295" name="Shape 295"/>
          <p:cNvSpPr/>
          <p:nvPr/>
        </p:nvSpPr>
        <p:spPr>
          <a:xfrm>
            <a:off x="3076576" y="5219698"/>
            <a:ext cx="1399928" cy="567976"/>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image12.png" descr="Picture 25.png"/>
          <p:cNvPicPr>
            <a:picLocks noChangeAspect="1"/>
          </p:cNvPicPr>
          <p:nvPr/>
        </p:nvPicPr>
        <p:blipFill>
          <a:blip r:embed="rId2">
            <a:extLst/>
          </a:blip>
          <a:stretch>
            <a:fillRect/>
          </a:stretch>
        </p:blipFill>
        <p:spPr>
          <a:xfrm>
            <a:off x="0" y="0"/>
            <a:ext cx="6127750" cy="4953000"/>
          </a:xfrm>
          <a:prstGeom prst="rect">
            <a:avLst/>
          </a:prstGeom>
          <a:ln w="12700">
            <a:miter lim="400000"/>
          </a:ln>
        </p:spPr>
      </p:pic>
      <p:pic>
        <p:nvPicPr>
          <p:cNvPr id="298" name="image14.jpeg" descr="BrazilGenomesPlusRefsBioEditDNA.jpg"/>
          <p:cNvPicPr>
            <a:picLocks noChangeAspect="1"/>
          </p:cNvPicPr>
          <p:nvPr/>
        </p:nvPicPr>
        <p:blipFill>
          <a:blip r:embed="rId3">
            <a:extLst/>
          </a:blip>
          <a:stretch>
            <a:fillRect/>
          </a:stretch>
        </p:blipFill>
        <p:spPr>
          <a:xfrm>
            <a:off x="1224513" y="2260830"/>
            <a:ext cx="8833888" cy="5264642"/>
          </a:xfrm>
          <a:prstGeom prst="rect">
            <a:avLst/>
          </a:prstGeom>
          <a:ln w="12700">
            <a:miter lim="400000"/>
          </a:ln>
        </p:spPr>
      </p:pic>
      <p:sp>
        <p:nvSpPr>
          <p:cNvPr id="299" name="Shape 299"/>
          <p:cNvSpPr/>
          <p:nvPr/>
        </p:nvSpPr>
        <p:spPr>
          <a:xfrm>
            <a:off x="6307635" y="173555"/>
            <a:ext cx="3327418" cy="16841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FF0000"/>
                </a:solidFill>
                <a:latin typeface="+mj-lt"/>
                <a:ea typeface="+mj-ea"/>
                <a:cs typeface="+mj-cs"/>
                <a:sym typeface="Arial"/>
              </a:defRPr>
            </a:pPr>
            <a:r>
              <a:t>Save alignment, use BioEdit, Aliview, or SeAl to view/adjust.</a:t>
            </a:r>
          </a:p>
          <a:p>
            <a:pPr>
              <a:defRPr>
                <a:solidFill>
                  <a:srgbClr val="FF0000"/>
                </a:solidFill>
                <a:latin typeface="+mj-lt"/>
                <a:ea typeface="+mj-ea"/>
                <a:cs typeface="+mj-cs"/>
                <a:sym typeface="Arial"/>
              </a:defRPr>
            </a:pPr>
            <a:endParaRPr/>
          </a:p>
          <a:p>
            <a:pPr>
              <a:defRPr>
                <a:solidFill>
                  <a:srgbClr val="FF0000"/>
                </a:solidFill>
                <a:latin typeface="+mj-lt"/>
                <a:ea typeface="+mj-ea"/>
                <a:cs typeface="+mj-cs"/>
                <a:sym typeface="Arial"/>
              </a:defRPr>
            </a:pPr>
            <a:r>
              <a:t>Sending the alignment through GeneCutter or HIV-Align will often improve tree quality.</a:t>
            </a:r>
          </a:p>
        </p:txBody>
      </p:sp>
      <p:sp>
        <p:nvSpPr>
          <p:cNvPr id="300" name="Shape 300"/>
          <p:cNvSpPr/>
          <p:nvPr/>
        </p:nvSpPr>
        <p:spPr>
          <a:xfrm>
            <a:off x="4425062" y="2586571"/>
            <a:ext cx="5036898" cy="3133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b="1">
                <a:solidFill>
                  <a:srgbClr val="FF0000"/>
                </a:solidFill>
                <a:latin typeface="+mj-lt"/>
                <a:ea typeface="+mj-ea"/>
                <a:cs typeface="+mj-cs"/>
                <a:sym typeface="Arial"/>
              </a:defRPr>
            </a:lvl1pPr>
          </a:lstStyle>
          <a:p>
            <a:r>
              <a:t>Brazil Genomes Plus Subtype Reference Set</a:t>
            </a:r>
          </a:p>
        </p:txBody>
      </p:sp>
      <p:sp>
        <p:nvSpPr>
          <p:cNvPr id="301" name="Shape 301"/>
          <p:cNvSpPr/>
          <p:nvPr/>
        </p:nvSpPr>
        <p:spPr>
          <a:xfrm flipH="1">
            <a:off x="1113245" y="2775872"/>
            <a:ext cx="3311817" cy="1065256"/>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image14.jpeg" descr="BrazilGenomesPlusRefsBioEditDNA.jpg"/>
          <p:cNvPicPr>
            <a:picLocks noChangeAspect="1"/>
          </p:cNvPicPr>
          <p:nvPr/>
        </p:nvPicPr>
        <p:blipFill>
          <a:blip r:embed="rId2">
            <a:extLst/>
          </a:blip>
          <a:srcRect t="18722"/>
          <a:stretch>
            <a:fillRect/>
          </a:stretch>
        </p:blipFill>
        <p:spPr>
          <a:xfrm>
            <a:off x="0" y="0"/>
            <a:ext cx="10058400" cy="4254136"/>
          </a:xfrm>
          <a:prstGeom prst="rect">
            <a:avLst/>
          </a:prstGeom>
          <a:ln w="12700">
            <a:miter lim="400000"/>
          </a:ln>
        </p:spPr>
      </p:pic>
      <p:pic>
        <p:nvPicPr>
          <p:cNvPr id="304" name="image15.jpeg" descr="BrazilGenomesPlusRefsGeneCutDNA.jpg"/>
          <p:cNvPicPr>
            <a:picLocks noChangeAspect="1"/>
          </p:cNvPicPr>
          <p:nvPr/>
        </p:nvPicPr>
        <p:blipFill>
          <a:blip r:embed="rId3">
            <a:extLst/>
          </a:blip>
          <a:srcRect t="20923"/>
          <a:stretch>
            <a:fillRect/>
          </a:stretch>
        </p:blipFill>
        <p:spPr>
          <a:xfrm>
            <a:off x="-38" y="3958709"/>
            <a:ext cx="10058439" cy="3460935"/>
          </a:xfrm>
          <a:prstGeom prst="rect">
            <a:avLst/>
          </a:prstGeom>
          <a:ln w="12700">
            <a:miter lim="400000"/>
          </a:ln>
        </p:spPr>
      </p:pic>
      <p:sp>
        <p:nvSpPr>
          <p:cNvPr id="305" name="Shape 305"/>
          <p:cNvSpPr/>
          <p:nvPr/>
        </p:nvSpPr>
        <p:spPr>
          <a:xfrm>
            <a:off x="1399725" y="2335047"/>
            <a:ext cx="6984976" cy="376060"/>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Quick Alignment from Search Interface has many “broken codons”</a:t>
            </a:r>
          </a:p>
        </p:txBody>
      </p:sp>
      <p:sp>
        <p:nvSpPr>
          <p:cNvPr id="306" name="Shape 306"/>
          <p:cNvSpPr/>
          <p:nvPr/>
        </p:nvSpPr>
        <p:spPr>
          <a:xfrm>
            <a:off x="1395082" y="5846640"/>
            <a:ext cx="4058427" cy="642760"/>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GeneCutter tool aligns by intact codon</a:t>
            </a:r>
          </a:p>
          <a:p>
            <a:pPr>
              <a:defRPr>
                <a:latin typeface="+mj-lt"/>
                <a:ea typeface="+mj-ea"/>
                <a:cs typeface="+mj-cs"/>
                <a:sym typeface="Arial"/>
              </a:defRPr>
            </a:pPr>
            <a:r>
              <a:t>(so sequences are “codon-aligned”)</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image16.jpeg" descr="6373_Genomes.jpg"/>
          <p:cNvPicPr>
            <a:picLocks noChangeAspect="1"/>
          </p:cNvPicPr>
          <p:nvPr/>
        </p:nvPicPr>
        <p:blipFill>
          <a:blip r:embed="rId2">
            <a:extLst/>
          </a:blip>
          <a:stretch>
            <a:fillRect/>
          </a:stretch>
        </p:blipFill>
        <p:spPr>
          <a:xfrm>
            <a:off x="2538777" y="508020"/>
            <a:ext cx="6110881" cy="6360430"/>
          </a:xfrm>
          <a:prstGeom prst="rect">
            <a:avLst/>
          </a:prstGeom>
          <a:ln w="12700">
            <a:miter lim="400000"/>
          </a:ln>
        </p:spPr>
      </p:pic>
      <p:sp>
        <p:nvSpPr>
          <p:cNvPr id="309" name="Shape 309"/>
          <p:cNvSpPr/>
          <p:nvPr/>
        </p:nvSpPr>
        <p:spPr>
          <a:xfrm flipV="1">
            <a:off x="1678288" y="2026250"/>
            <a:ext cx="4529390" cy="207397"/>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310" name="Shape 310"/>
          <p:cNvSpPr/>
          <p:nvPr/>
        </p:nvSpPr>
        <p:spPr>
          <a:xfrm>
            <a:off x="177425" y="840993"/>
            <a:ext cx="1624846" cy="22175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New search: all complete genomes; then look at geographic and subtype distribution of the sequences </a:t>
            </a:r>
          </a:p>
        </p:txBody>
      </p:sp>
      <p:sp>
        <p:nvSpPr>
          <p:cNvPr id="311" name="Shape 311"/>
          <p:cNvSpPr/>
          <p:nvPr/>
        </p:nvSpPr>
        <p:spPr>
          <a:xfrm>
            <a:off x="6270907" y="1859478"/>
            <a:ext cx="748429" cy="2721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982" y="2700"/>
                </a:moveTo>
                <a:lnTo>
                  <a:pt x="982" y="18900"/>
                </a:lnTo>
                <a:lnTo>
                  <a:pt x="20618" y="18900"/>
                </a:lnTo>
                <a:lnTo>
                  <a:pt x="20618" y="2700"/>
                </a:lnTo>
                <a:close/>
              </a:path>
            </a:pathLst>
          </a:custGeom>
          <a:solidFill>
            <a:srgbClr val="FF0000"/>
          </a:solidFill>
          <a:ln>
            <a:solidFill>
              <a:srgbClr val="FF0000"/>
            </a:solidFill>
            <a:miter/>
          </a:ln>
        </p:spPr>
        <p:txBody>
          <a:bodyPr lIns="45718" tIns="45718" rIns="45718" bIns="45718"/>
          <a:lstStyle/>
          <a:p>
            <a:pPr>
              <a:defRPr>
                <a:solidFill>
                  <a:srgbClr val="FF0000"/>
                </a:solidFill>
                <a:latin typeface="+mj-lt"/>
                <a:ea typeface="+mj-ea"/>
                <a:cs typeface="+mj-cs"/>
                <a:sym typeface="Arial"/>
              </a:defRPr>
            </a:pPr>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 name="image17.jpeg" descr="GenomesGeography.jpg"/>
          <p:cNvPicPr>
            <a:picLocks noChangeAspect="1"/>
          </p:cNvPicPr>
          <p:nvPr/>
        </p:nvPicPr>
        <p:blipFill>
          <a:blip r:embed="rId2">
            <a:extLst/>
          </a:blip>
          <a:stretch>
            <a:fillRect/>
          </a:stretch>
        </p:blipFill>
        <p:spPr>
          <a:xfrm>
            <a:off x="271669" y="1485316"/>
            <a:ext cx="6447140" cy="5839224"/>
          </a:xfrm>
          <a:prstGeom prst="rect">
            <a:avLst/>
          </a:prstGeom>
          <a:ln w="12700">
            <a:miter lim="400000"/>
          </a:ln>
        </p:spPr>
      </p:pic>
      <p:sp>
        <p:nvSpPr>
          <p:cNvPr id="314" name="Shape 314"/>
          <p:cNvSpPr/>
          <p:nvPr/>
        </p:nvSpPr>
        <p:spPr>
          <a:xfrm>
            <a:off x="7125040" y="1064488"/>
            <a:ext cx="2810798" cy="19508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Each continent’s pie chart is clickable to “zoom in” on that continent.</a:t>
            </a:r>
          </a:p>
          <a:p>
            <a:pPr>
              <a:defRPr>
                <a:latin typeface="+mj-lt"/>
                <a:ea typeface="+mj-ea"/>
                <a:cs typeface="+mj-cs"/>
                <a:sym typeface="Arial"/>
              </a:defRPr>
            </a:pPr>
            <a:endParaRPr/>
          </a:p>
          <a:p>
            <a:pPr>
              <a:defRPr>
                <a:latin typeface="+mj-lt"/>
                <a:ea typeface="+mj-ea"/>
                <a:cs typeface="+mj-cs"/>
                <a:sym typeface="Arial"/>
              </a:defRPr>
            </a:pPr>
            <a:r>
              <a:t>Likewise for each country once you are zoomed in to the continent level.</a:t>
            </a:r>
          </a:p>
        </p:txBody>
      </p:sp>
      <p:sp>
        <p:nvSpPr>
          <p:cNvPr id="315" name="Shape 315"/>
          <p:cNvSpPr/>
          <p:nvPr/>
        </p:nvSpPr>
        <p:spPr>
          <a:xfrm>
            <a:off x="7247604" y="4401017"/>
            <a:ext cx="2810798" cy="19508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Most complete genomes in the HIV database are  subtype B. But subtype C is more prevalent in human infections.  Beware of this type of sampling bias.</a:t>
            </a:r>
          </a:p>
        </p:txBody>
      </p:sp>
      <p:sp>
        <p:nvSpPr>
          <p:cNvPr id="316" name="Shape 316"/>
          <p:cNvSpPr/>
          <p:nvPr/>
        </p:nvSpPr>
        <p:spPr>
          <a:xfrm>
            <a:off x="969964" y="2"/>
            <a:ext cx="8207376" cy="662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spcBef>
                <a:spcPts val="1900"/>
              </a:spcBef>
              <a:defRPr sz="3200">
                <a:solidFill>
                  <a:srgbClr val="3333FF"/>
                </a:solidFill>
                <a:latin typeface="Arial Black"/>
                <a:ea typeface="Arial Black"/>
                <a:cs typeface="Arial Black"/>
                <a:sym typeface="Arial Black"/>
              </a:defRPr>
            </a:lvl1pPr>
          </a:lstStyle>
          <a:p>
            <a:r>
              <a:t>Geography output</a:t>
            </a:r>
          </a:p>
        </p:txBody>
      </p:sp>
      <p:sp>
        <p:nvSpPr>
          <p:cNvPr id="317" name="Shape 317"/>
          <p:cNvSpPr/>
          <p:nvPr/>
        </p:nvSpPr>
        <p:spPr>
          <a:xfrm flipH="1">
            <a:off x="5432946" y="1859219"/>
            <a:ext cx="1611899" cy="1190165"/>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318" name="Shape 318"/>
          <p:cNvSpPr/>
          <p:nvPr/>
        </p:nvSpPr>
        <p:spPr>
          <a:xfrm flipH="1">
            <a:off x="5593186" y="5029644"/>
            <a:ext cx="1611898" cy="1190168"/>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 name="pasted-image.png"/>
          <p:cNvPicPr>
            <a:picLocks noChangeAspect="1"/>
          </p:cNvPicPr>
          <p:nvPr/>
        </p:nvPicPr>
        <p:blipFill>
          <a:blip r:embed="rId2">
            <a:extLst/>
          </a:blip>
          <a:stretch>
            <a:fillRect/>
          </a:stretch>
        </p:blipFill>
        <p:spPr>
          <a:xfrm>
            <a:off x="2671533" y="231462"/>
            <a:ext cx="8735353" cy="7772401"/>
          </a:xfrm>
          <a:prstGeom prst="rect">
            <a:avLst/>
          </a:prstGeom>
          <a:ln w="12700">
            <a:miter lim="400000"/>
          </a:ln>
        </p:spPr>
      </p:pic>
      <p:sp>
        <p:nvSpPr>
          <p:cNvPr id="321" name="Shape 321"/>
          <p:cNvSpPr/>
          <p:nvPr/>
        </p:nvSpPr>
        <p:spPr>
          <a:xfrm>
            <a:off x="177424" y="840994"/>
            <a:ext cx="2440953" cy="1684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New search: all sequences from Brazil.  Then look at the distribution of the sequences over the genome</a:t>
            </a:r>
          </a:p>
        </p:txBody>
      </p:sp>
      <p:sp>
        <p:nvSpPr>
          <p:cNvPr id="322" name="Shape 322"/>
          <p:cNvSpPr/>
          <p:nvPr/>
        </p:nvSpPr>
        <p:spPr>
          <a:xfrm>
            <a:off x="2245934" y="1595488"/>
            <a:ext cx="3525978" cy="336503"/>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323" name="Shape 323"/>
          <p:cNvSpPr/>
          <p:nvPr/>
        </p:nvSpPr>
        <p:spPr>
          <a:xfrm>
            <a:off x="5830473" y="1804566"/>
            <a:ext cx="975225" cy="3401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942" y="2700"/>
                </a:moveTo>
                <a:lnTo>
                  <a:pt x="942" y="18900"/>
                </a:lnTo>
                <a:lnTo>
                  <a:pt x="20658" y="18900"/>
                </a:lnTo>
                <a:lnTo>
                  <a:pt x="20658" y="2700"/>
                </a:lnTo>
                <a:close/>
              </a:path>
            </a:pathLst>
          </a:custGeom>
          <a:solidFill>
            <a:srgbClr val="FF0000"/>
          </a:solidFill>
          <a:ln>
            <a:solidFill>
              <a:srgbClr val="FF0000"/>
            </a:solidFill>
            <a:miter/>
          </a:ln>
        </p:spPr>
        <p:txBody>
          <a:bodyPr lIns="45718" tIns="45718" rIns="45718" bIns="45718"/>
          <a:lstStyle/>
          <a:p>
            <a:pPr>
              <a:defRPr>
                <a:solidFill>
                  <a:srgbClr val="FF0000"/>
                </a:solidFill>
                <a:latin typeface="+mj-lt"/>
                <a:ea typeface="+mj-ea"/>
                <a:cs typeface="+mj-cs"/>
                <a:sym typeface="Arial"/>
              </a:defRPr>
            </a:pPr>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p:nvPr/>
        </p:nvSpPr>
        <p:spPr>
          <a:xfrm>
            <a:off x="969964" y="2"/>
            <a:ext cx="8207376" cy="662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spcBef>
                <a:spcPts val="1900"/>
              </a:spcBef>
              <a:defRPr sz="3200">
                <a:solidFill>
                  <a:srgbClr val="3333FF"/>
                </a:solidFill>
                <a:latin typeface="Arial Black"/>
                <a:ea typeface="Arial Black"/>
                <a:cs typeface="Arial Black"/>
                <a:sym typeface="Arial Black"/>
              </a:defRPr>
            </a:lvl1pPr>
          </a:lstStyle>
          <a:p>
            <a:r>
              <a:t>Workshop Topics</a:t>
            </a:r>
          </a:p>
        </p:txBody>
      </p:sp>
      <p:sp>
        <p:nvSpPr>
          <p:cNvPr id="188" name="Shape 188"/>
          <p:cNvSpPr/>
          <p:nvPr/>
        </p:nvSpPr>
        <p:spPr>
          <a:xfrm>
            <a:off x="570088" y="1179106"/>
            <a:ext cx="9138079" cy="6352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b="1"/>
            </a:pPr>
            <a:r>
              <a:t>HIV Sequence Database </a:t>
            </a:r>
          </a:p>
          <a:p>
            <a:pPr>
              <a:defRPr sz="2400"/>
            </a:pPr>
            <a:endParaRPr/>
          </a:p>
          <a:p>
            <a:pPr>
              <a:defRPr sz="2400" i="1"/>
            </a:pPr>
            <a:r>
              <a:t>General introduction</a:t>
            </a:r>
          </a:p>
          <a:p>
            <a:pPr>
              <a:defRPr sz="2400" i="1"/>
            </a:pPr>
            <a:r>
              <a:rPr b="1"/>
              <a:t>Sequence search interface</a:t>
            </a:r>
            <a:r>
              <a:t> – alignments and basic trees</a:t>
            </a:r>
          </a:p>
          <a:p>
            <a:pPr>
              <a:defRPr sz="2400" i="1"/>
            </a:pPr>
            <a:r>
              <a:t>Geography search interface</a:t>
            </a:r>
          </a:p>
          <a:p>
            <a:pPr>
              <a:defRPr sz="2400" i="1"/>
            </a:pPr>
            <a:r>
              <a:t>Database Alignments</a:t>
            </a:r>
          </a:p>
          <a:p>
            <a:pPr>
              <a:defRPr sz="2400" i="1"/>
            </a:pPr>
            <a:endParaRPr/>
          </a:p>
          <a:p>
            <a:pPr>
              <a:defRPr sz="2400" i="1"/>
            </a:pPr>
            <a:r>
              <a:t>Tool Examples:</a:t>
            </a:r>
          </a:p>
          <a:p>
            <a:pPr marL="318381" indent="-318381">
              <a:buSzPct val="100000"/>
              <a:buFont typeface="Arial"/>
              <a:buChar char="•"/>
              <a:defRPr sz="2400" b="1" i="1"/>
            </a:pPr>
            <a:r>
              <a:t>GeneCutter – proteins from nucleotide sequences (HIV, SIV)</a:t>
            </a:r>
          </a:p>
          <a:p>
            <a:pPr marL="318381" indent="-318381">
              <a:buSzPct val="100000"/>
              <a:buFont typeface="Arial"/>
              <a:buChar char="•"/>
              <a:defRPr sz="2400" b="1" i="1"/>
            </a:pPr>
            <a:r>
              <a:t>TreeMaker (Neighbor Joining)</a:t>
            </a:r>
          </a:p>
          <a:p>
            <a:pPr marL="318381" indent="-318381">
              <a:buSzPct val="100000"/>
              <a:buFont typeface="Arial"/>
              <a:buChar char="•"/>
              <a:defRPr sz="2400" i="1"/>
            </a:pPr>
            <a:r>
              <a:t>Sequence Locator tool: HIV, SIV, HCV, HFV</a:t>
            </a:r>
          </a:p>
          <a:p>
            <a:pPr marL="318381" indent="-318381">
              <a:buSzPct val="100000"/>
              <a:buFont typeface="Arial"/>
              <a:buChar char="•"/>
              <a:defRPr sz="2400" i="1"/>
            </a:pPr>
            <a:r>
              <a:t>QuickAlign: HIV, SIV, HCV, HFV</a:t>
            </a:r>
          </a:p>
          <a:p>
            <a:pPr marL="318381" indent="-318381">
              <a:buSzPct val="100000"/>
              <a:buFont typeface="Arial"/>
              <a:buChar char="•"/>
              <a:defRPr sz="2400" b="1" i="1"/>
            </a:pPr>
            <a:r>
              <a:t>Variable Region Characterization</a:t>
            </a:r>
          </a:p>
          <a:p>
            <a:pPr marL="318381" indent="-318381">
              <a:buSzPct val="100000"/>
              <a:buFont typeface="Arial"/>
              <a:buChar char="•"/>
              <a:defRPr sz="2400" b="1" i="1"/>
            </a:pPr>
            <a:r>
              <a:t>Highlighter</a:t>
            </a:r>
          </a:p>
          <a:p>
            <a:pPr marL="318381" indent="-318381">
              <a:buSzPct val="100000"/>
              <a:buFont typeface="Arial"/>
              <a:buChar char="•"/>
              <a:defRPr sz="2400" b="1" i="1"/>
            </a:pPr>
            <a:r>
              <a:t>Entropy</a:t>
            </a:r>
          </a:p>
          <a:p>
            <a:pPr marL="318381" indent="-318381">
              <a:buSzPct val="100000"/>
              <a:buFont typeface="Arial"/>
              <a:buChar char="•"/>
              <a:defRPr sz="2400" b="1" i="1"/>
            </a:pPr>
            <a:r>
              <a:t>Hypermut</a:t>
            </a:r>
          </a:p>
          <a:p>
            <a:pPr marL="318381" indent="-318381">
              <a:buSzPct val="100000"/>
              <a:buFont typeface="Arial"/>
              <a:buChar char="•"/>
              <a:defRPr sz="2400" b="1" i="1"/>
            </a:pPr>
            <a:r>
              <a:t>Quality Control (HIV)	</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histogram.png"/>
          <p:cNvPicPr>
            <a:picLocks noChangeAspect="1"/>
          </p:cNvPicPr>
          <p:nvPr/>
        </p:nvPicPr>
        <p:blipFill>
          <a:blip r:embed="rId2">
            <a:extLst/>
          </a:blip>
          <a:stretch>
            <a:fillRect/>
          </a:stretch>
        </p:blipFill>
        <p:spPr>
          <a:xfrm>
            <a:off x="285174" y="596621"/>
            <a:ext cx="9077255" cy="6192618"/>
          </a:xfrm>
          <a:prstGeom prst="rect">
            <a:avLst/>
          </a:prstGeom>
          <a:ln w="12700">
            <a:miter lim="400000"/>
          </a:ln>
        </p:spPr>
      </p:pic>
      <p:sp>
        <p:nvSpPr>
          <p:cNvPr id="326" name="Shape 326"/>
          <p:cNvSpPr/>
          <p:nvPr/>
        </p:nvSpPr>
        <p:spPr>
          <a:xfrm>
            <a:off x="969964" y="2"/>
            <a:ext cx="8207376" cy="662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spcBef>
                <a:spcPts val="1900"/>
              </a:spcBef>
              <a:defRPr sz="3200">
                <a:solidFill>
                  <a:srgbClr val="3333FF"/>
                </a:solidFill>
                <a:latin typeface="Arial Black"/>
                <a:ea typeface="Arial Black"/>
                <a:cs typeface="Arial Black"/>
                <a:sym typeface="Arial Black"/>
              </a:defRPr>
            </a:lvl1pPr>
          </a:lstStyle>
          <a:p>
            <a:r>
              <a:t>Histogram output</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xfrm>
            <a:off x="520709" y="168085"/>
            <a:ext cx="8985578" cy="812373"/>
          </a:xfrm>
          <a:prstGeom prst="rect">
            <a:avLst/>
          </a:prstGeom>
        </p:spPr>
        <p:txBody>
          <a:bodyPr/>
          <a:lstStyle>
            <a:lvl1pPr>
              <a:defRPr sz="4000">
                <a:solidFill>
                  <a:srgbClr val="3333FF"/>
                </a:solidFill>
              </a:defRPr>
            </a:lvl1pPr>
          </a:lstStyle>
          <a:p>
            <a:r>
              <a:t>Pre-Built Sequence alignments</a:t>
            </a:r>
          </a:p>
        </p:txBody>
      </p:sp>
      <p:sp>
        <p:nvSpPr>
          <p:cNvPr id="329" name="Shape 329"/>
          <p:cNvSpPr>
            <a:spLocks noGrp="1"/>
          </p:cNvSpPr>
          <p:nvPr>
            <p:ph type="body" idx="1"/>
          </p:nvPr>
        </p:nvSpPr>
        <p:spPr>
          <a:xfrm>
            <a:off x="265112" y="1096023"/>
            <a:ext cx="9539291" cy="5748340"/>
          </a:xfrm>
          <a:prstGeom prst="rect">
            <a:avLst/>
          </a:prstGeom>
        </p:spPr>
        <p:txBody>
          <a:bodyPr/>
          <a:lstStyle/>
          <a:p>
            <a:pPr>
              <a:lnSpc>
                <a:spcPct val="90000"/>
              </a:lnSpc>
              <a:spcBef>
                <a:spcPts val="600"/>
              </a:spcBef>
              <a:defRPr sz="2500"/>
            </a:pPr>
            <a:r>
              <a:t>Based on both manual and HMM alignments</a:t>
            </a:r>
          </a:p>
          <a:p>
            <a:pPr>
              <a:lnSpc>
                <a:spcPct val="90000"/>
              </a:lnSpc>
              <a:spcBef>
                <a:spcPts val="600"/>
              </a:spcBef>
              <a:defRPr sz="2500"/>
            </a:pPr>
            <a:r>
              <a:t>Manually curated </a:t>
            </a:r>
          </a:p>
          <a:p>
            <a:pPr>
              <a:lnSpc>
                <a:spcPct val="90000"/>
              </a:lnSpc>
              <a:spcBef>
                <a:spcPts val="600"/>
              </a:spcBef>
              <a:defRPr sz="2500"/>
            </a:pPr>
            <a:r>
              <a:t>Alignments are in reading frame (codon aligned)</a:t>
            </a:r>
          </a:p>
          <a:p>
            <a:pPr>
              <a:lnSpc>
                <a:spcPct val="90000"/>
              </a:lnSpc>
              <a:spcBef>
                <a:spcPts val="600"/>
              </a:spcBef>
              <a:defRPr sz="2500"/>
            </a:pPr>
            <a:r>
              <a:t>Contain non-redundant data (one sequence per patient)</a:t>
            </a:r>
          </a:p>
          <a:p>
            <a:pPr>
              <a:lnSpc>
                <a:spcPct val="90000"/>
              </a:lnSpc>
              <a:spcBef>
                <a:spcPts val="600"/>
              </a:spcBef>
              <a:defRPr sz="2500"/>
            </a:pPr>
            <a:r>
              <a:t>Compendium alignments show a small “readable” subset</a:t>
            </a:r>
          </a:p>
          <a:p>
            <a:pPr>
              <a:lnSpc>
                <a:spcPct val="90000"/>
              </a:lnSpc>
              <a:spcBef>
                <a:spcPts val="600"/>
              </a:spcBef>
              <a:defRPr sz="2500"/>
            </a:pPr>
            <a:r>
              <a:t>Reference alignments contain up to four representatives of each subtype (CRFs optional).</a:t>
            </a:r>
          </a:p>
          <a:p>
            <a:pPr marL="798512" lvl="1" indent="-341312">
              <a:lnSpc>
                <a:spcPct val="90000"/>
              </a:lnSpc>
              <a:spcBef>
                <a:spcPts val="600"/>
              </a:spcBef>
              <a:buSzPct val="75000"/>
              <a:buChar char="■"/>
              <a:defRPr sz="2500"/>
            </a:pPr>
            <a:r>
              <a:t>Useful to provide context for newly generated sequences!</a:t>
            </a:r>
          </a:p>
          <a:p>
            <a:pPr>
              <a:lnSpc>
                <a:spcPct val="90000"/>
              </a:lnSpc>
              <a:spcBef>
                <a:spcPts val="600"/>
              </a:spcBef>
              <a:defRPr sz="2500"/>
            </a:pPr>
            <a:r>
              <a:t>Protein alignments with frameshifts compensated</a:t>
            </a:r>
          </a:p>
          <a:p>
            <a:pPr>
              <a:lnSpc>
                <a:spcPct val="90000"/>
              </a:lnSpc>
              <a:spcBef>
                <a:spcPts val="600"/>
              </a:spcBef>
              <a:defRPr sz="2500"/>
            </a:pPr>
            <a:r>
              <a:t>Subtype consensuses and “maximum likelihood ancestors” are available for reagent production </a:t>
            </a:r>
          </a:p>
          <a:p>
            <a:pPr>
              <a:lnSpc>
                <a:spcPct val="90000"/>
              </a:lnSpc>
              <a:spcBef>
                <a:spcPts val="600"/>
              </a:spcBef>
              <a:defRPr sz="2500"/>
            </a:pPr>
            <a:r>
              <a:t>Special interest alignments  </a:t>
            </a:r>
          </a:p>
          <a:p>
            <a:pPr marL="741362" lvl="1" indent="-284162">
              <a:lnSpc>
                <a:spcPct val="90000"/>
              </a:lnSpc>
              <a:spcBef>
                <a:spcPts val="500"/>
              </a:spcBef>
              <a:buClr>
                <a:schemeClr val="accent2"/>
              </a:buClr>
              <a:defRPr sz="2100"/>
            </a:pPr>
            <a:r>
              <a:t>Sequence sets (“authors’ alignments”) of particular research interest</a:t>
            </a:r>
            <a:endParaRPr sz="2800"/>
          </a:p>
          <a:p>
            <a:pPr marL="741362" lvl="1" indent="-284162">
              <a:lnSpc>
                <a:spcPct val="90000"/>
              </a:lnSpc>
              <a:spcBef>
                <a:spcPts val="500"/>
              </a:spcBef>
              <a:buClr>
                <a:schemeClr val="accent2"/>
              </a:buClr>
              <a:defRPr sz="2100"/>
            </a:pPr>
            <a:r>
              <a:t>Suggestions and additions welcome!</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image20.jpeg" descr="AlignmentsPage1.jpg"/>
          <p:cNvPicPr>
            <a:picLocks noChangeAspect="1"/>
          </p:cNvPicPr>
          <p:nvPr/>
        </p:nvPicPr>
        <p:blipFill>
          <a:blip r:embed="rId2">
            <a:extLst/>
          </a:blip>
          <a:stretch>
            <a:fillRect/>
          </a:stretch>
        </p:blipFill>
        <p:spPr>
          <a:xfrm>
            <a:off x="172791" y="364165"/>
            <a:ext cx="7041368" cy="6004092"/>
          </a:xfrm>
          <a:prstGeom prst="rect">
            <a:avLst/>
          </a:prstGeom>
          <a:ln w="12700">
            <a:miter lim="400000"/>
          </a:ln>
        </p:spPr>
      </p:pic>
      <p:sp>
        <p:nvSpPr>
          <p:cNvPr id="332" name="Shape 332"/>
          <p:cNvSpPr/>
          <p:nvPr/>
        </p:nvSpPr>
        <p:spPr>
          <a:xfrm>
            <a:off x="7196010" y="252113"/>
            <a:ext cx="2810798" cy="14174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All (complete) = one per patient, all sequences for which we have a complete genome, or a complete gene.</a:t>
            </a:r>
          </a:p>
        </p:txBody>
      </p:sp>
      <p:sp>
        <p:nvSpPr>
          <p:cNvPr id="333" name="Shape 333"/>
          <p:cNvSpPr/>
          <p:nvPr/>
        </p:nvSpPr>
        <p:spPr>
          <a:xfrm flipV="1">
            <a:off x="2399914" y="2063614"/>
            <a:ext cx="4669098" cy="849725"/>
          </a:xfrm>
          <a:prstGeom prst="line">
            <a:avLst/>
          </a:prstGeom>
          <a:ln w="50800">
            <a:solidFill>
              <a:srgbClr val="FF0000"/>
            </a:solidFill>
            <a:miter/>
            <a:headEnd type="triangle"/>
          </a:ln>
        </p:spPr>
        <p:txBody>
          <a:bodyPr lIns="45718" tIns="45718" rIns="45718" bIns="45718"/>
          <a:lstStyle/>
          <a:p>
            <a:endParaRPr/>
          </a:p>
        </p:txBody>
      </p:sp>
      <p:sp>
        <p:nvSpPr>
          <p:cNvPr id="334" name="Shape 334"/>
          <p:cNvSpPr/>
          <p:nvPr/>
        </p:nvSpPr>
        <p:spPr>
          <a:xfrm>
            <a:off x="7152306" y="1889198"/>
            <a:ext cx="2810798" cy="24842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Subtype Reference = 4 representatives of each subtype, plus one of each Circulating-inter-subtype-Recombinant-Form (CRF) of the M group, plus 4 O group, N group,  P group, and SIV-CPZ</a:t>
            </a:r>
          </a:p>
        </p:txBody>
      </p:sp>
      <p:sp>
        <p:nvSpPr>
          <p:cNvPr id="335" name="Shape 335"/>
          <p:cNvSpPr/>
          <p:nvPr/>
        </p:nvSpPr>
        <p:spPr>
          <a:xfrm>
            <a:off x="544601" y="6501981"/>
            <a:ext cx="5431842"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Explanations of the content of the different alignments are shown lower on the webpage.</a:t>
            </a:r>
          </a:p>
        </p:txBody>
      </p:sp>
      <p:sp>
        <p:nvSpPr>
          <p:cNvPr id="336" name="Shape 336"/>
          <p:cNvSpPr/>
          <p:nvPr/>
        </p:nvSpPr>
        <p:spPr>
          <a:xfrm flipV="1">
            <a:off x="2773443" y="2082288"/>
            <a:ext cx="4267554" cy="2866653"/>
          </a:xfrm>
          <a:prstGeom prst="line">
            <a:avLst/>
          </a:prstGeom>
          <a:ln w="50800">
            <a:solidFill>
              <a:srgbClr val="FF0000"/>
            </a:solidFill>
            <a:miter/>
            <a:headEnd type="triangle"/>
          </a:ln>
        </p:spPr>
        <p:txBody>
          <a:bodyPr lIns="45718" tIns="45718" rIns="45718" bIns="45718"/>
          <a:lstStyle/>
          <a:p>
            <a:endParaRPr/>
          </a:p>
        </p:txBody>
      </p:sp>
      <p:sp>
        <p:nvSpPr>
          <p:cNvPr id="337" name="Shape 337"/>
          <p:cNvSpPr/>
          <p:nvPr/>
        </p:nvSpPr>
        <p:spPr>
          <a:xfrm>
            <a:off x="7187047" y="4581430"/>
            <a:ext cx="2810798" cy="1684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Consensus/Ancestral computed from master alignment periodically</a:t>
            </a:r>
          </a:p>
          <a:p>
            <a:pPr>
              <a:defRPr>
                <a:latin typeface="+mj-lt"/>
                <a:ea typeface="+mj-ea"/>
                <a:cs typeface="+mj-cs"/>
                <a:sym typeface="Arial"/>
              </a:defRPr>
            </a:pPr>
            <a:r>
              <a:t>(at this point in the pandemic there is little year-to-year change).</a:t>
            </a:r>
          </a:p>
        </p:txBody>
      </p:sp>
      <p:sp>
        <p:nvSpPr>
          <p:cNvPr id="338" name="Shape 338"/>
          <p:cNvSpPr/>
          <p:nvPr/>
        </p:nvSpPr>
        <p:spPr>
          <a:xfrm flipH="1" flipV="1">
            <a:off x="4296685" y="7130233"/>
            <a:ext cx="6351" cy="389183"/>
          </a:xfrm>
          <a:prstGeom prst="line">
            <a:avLst/>
          </a:prstGeom>
          <a:ln w="50800">
            <a:solidFill>
              <a:srgbClr val="FF0000"/>
            </a:solidFill>
            <a:miter/>
            <a:headEnd type="triangle"/>
          </a:ln>
        </p:spPr>
        <p:txBody>
          <a:bodyPr lIns="45718" tIns="45718" rIns="45718" bIns="45718"/>
          <a:lstStyle/>
          <a:p>
            <a:endParaRPr/>
          </a:p>
        </p:txBody>
      </p:sp>
      <p:sp>
        <p:nvSpPr>
          <p:cNvPr id="339" name="Shape 339"/>
          <p:cNvSpPr/>
          <p:nvPr/>
        </p:nvSpPr>
        <p:spPr>
          <a:xfrm flipH="1" flipV="1">
            <a:off x="1197907" y="7130233"/>
            <a:ext cx="6351" cy="389183"/>
          </a:xfrm>
          <a:prstGeom prst="line">
            <a:avLst/>
          </a:prstGeom>
          <a:ln w="50800">
            <a:solidFill>
              <a:srgbClr val="FF0000"/>
            </a:solidFill>
            <a:miter/>
            <a:headEnd type="triangle"/>
          </a:ln>
        </p:spPr>
        <p:txBody>
          <a:bodyPr lIns="45718" tIns="45718" rIns="45718" bIns="45718"/>
          <a:lstStyle/>
          <a:p>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HIVSEQ+Tools-popup.png"/>
          <p:cNvPicPr>
            <a:picLocks noChangeAspect="1"/>
          </p:cNvPicPr>
          <p:nvPr/>
        </p:nvPicPr>
        <p:blipFill>
          <a:blip r:embed="rId2">
            <a:extLst/>
          </a:blip>
          <a:stretch>
            <a:fillRect/>
          </a:stretch>
        </p:blipFill>
        <p:spPr>
          <a:xfrm>
            <a:off x="184894" y="734347"/>
            <a:ext cx="7864624" cy="7429045"/>
          </a:xfrm>
          <a:prstGeom prst="rect">
            <a:avLst/>
          </a:prstGeom>
          <a:ln w="12700">
            <a:miter lim="400000"/>
          </a:ln>
        </p:spPr>
      </p:pic>
      <p:sp>
        <p:nvSpPr>
          <p:cNvPr id="342" name="Shape 342"/>
          <p:cNvSpPr/>
          <p:nvPr/>
        </p:nvSpPr>
        <p:spPr>
          <a:xfrm>
            <a:off x="795339" y="120379"/>
            <a:ext cx="7431086" cy="4493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500">
                <a:latin typeface="+mj-lt"/>
                <a:ea typeface="+mj-ea"/>
                <a:cs typeface="+mj-cs"/>
                <a:sym typeface="Arial"/>
              </a:defRPr>
            </a:lvl1pPr>
          </a:lstStyle>
          <a:p>
            <a:r>
              <a:t>The HIV database sequence analysis tool set</a:t>
            </a:r>
          </a:p>
        </p:txBody>
      </p:sp>
      <p:sp>
        <p:nvSpPr>
          <p:cNvPr id="343" name="Shape 343"/>
          <p:cNvSpPr/>
          <p:nvPr/>
        </p:nvSpPr>
        <p:spPr>
          <a:xfrm>
            <a:off x="3905143" y="1987413"/>
            <a:ext cx="3677780" cy="509318"/>
          </a:xfrm>
          <a:prstGeom prst="line">
            <a:avLst/>
          </a:prstGeom>
          <a:ln w="50800">
            <a:solidFill>
              <a:srgbClr val="FF0000"/>
            </a:solidFill>
            <a:miter/>
            <a:headEnd type="triangle"/>
          </a:ln>
        </p:spPr>
        <p:txBody>
          <a:bodyPr lIns="45718" tIns="45718" rIns="45718" bIns="45718"/>
          <a:lstStyle/>
          <a:p>
            <a:endParaRPr/>
          </a:p>
        </p:txBody>
      </p:sp>
      <p:sp>
        <p:nvSpPr>
          <p:cNvPr id="344" name="Shape 344"/>
          <p:cNvSpPr/>
          <p:nvPr/>
        </p:nvSpPr>
        <p:spPr>
          <a:xfrm>
            <a:off x="7720059" y="2306154"/>
            <a:ext cx="2078040"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Click top level to link to full page </a:t>
            </a:r>
          </a:p>
          <a:p>
            <a:pPr>
              <a:defRPr>
                <a:latin typeface="+mj-lt"/>
                <a:ea typeface="+mj-ea"/>
                <a:cs typeface="+mj-cs"/>
                <a:sym typeface="Arial"/>
              </a:defRPr>
            </a:pPr>
            <a:r>
              <a:t>of tools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23.png"/>
          <p:cNvPicPr>
            <a:picLocks noChangeAspect="1"/>
          </p:cNvPicPr>
          <p:nvPr/>
        </p:nvPicPr>
        <p:blipFill>
          <a:blip r:embed="rId2">
            <a:extLst/>
          </a:blip>
          <a:stretch>
            <a:fillRect/>
          </a:stretch>
        </p:blipFill>
        <p:spPr>
          <a:xfrm>
            <a:off x="1" y="82244"/>
            <a:ext cx="7221743" cy="8643578"/>
          </a:xfrm>
          <a:prstGeom prst="rect">
            <a:avLst/>
          </a:prstGeom>
          <a:ln w="12700">
            <a:miter lim="400000"/>
          </a:ln>
        </p:spPr>
      </p:pic>
      <p:sp>
        <p:nvSpPr>
          <p:cNvPr id="347" name="Shape 347"/>
          <p:cNvSpPr/>
          <p:nvPr/>
        </p:nvSpPr>
        <p:spPr>
          <a:xfrm>
            <a:off x="6705600" y="1035051"/>
            <a:ext cx="3233740" cy="24842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Tools are organized in groups</a:t>
            </a:r>
          </a:p>
          <a:p>
            <a:pPr>
              <a:defRPr>
                <a:latin typeface="+mj-lt"/>
                <a:ea typeface="+mj-ea"/>
                <a:cs typeface="+mj-cs"/>
                <a:sym typeface="Arial"/>
              </a:defRPr>
            </a:pPr>
            <a:r>
              <a:t>by function/purpose.</a:t>
            </a:r>
          </a:p>
          <a:p>
            <a:pPr>
              <a:defRPr>
                <a:latin typeface="+mj-lt"/>
                <a:ea typeface="+mj-ea"/>
                <a:cs typeface="+mj-cs"/>
                <a:sym typeface="Arial"/>
              </a:defRPr>
            </a:pPr>
            <a:endParaRPr/>
          </a:p>
          <a:p>
            <a:pPr>
              <a:defRPr>
                <a:latin typeface="+mj-lt"/>
                <a:ea typeface="+mj-ea"/>
                <a:cs typeface="+mj-cs"/>
                <a:sym typeface="Arial"/>
              </a:defRPr>
            </a:pPr>
            <a:r>
              <a:t>Most tools have explanation </a:t>
            </a:r>
          </a:p>
          <a:p>
            <a:pPr>
              <a:defRPr>
                <a:latin typeface="+mj-lt"/>
                <a:ea typeface="+mj-ea"/>
                <a:cs typeface="+mj-cs"/>
                <a:sym typeface="Arial"/>
              </a:defRPr>
            </a:pPr>
            <a:r>
              <a:t>pages, and sample data sets.</a:t>
            </a:r>
          </a:p>
          <a:p>
            <a:pPr>
              <a:defRPr>
                <a:latin typeface="+mj-lt"/>
                <a:ea typeface="+mj-ea"/>
                <a:cs typeface="+mj-cs"/>
                <a:sym typeface="Arial"/>
              </a:defRPr>
            </a:pPr>
            <a:endParaRPr/>
          </a:p>
          <a:p>
            <a:pPr>
              <a:defRPr>
                <a:latin typeface="+mj-lt"/>
                <a:ea typeface="+mj-ea"/>
                <a:cs typeface="+mj-cs"/>
                <a:sym typeface="Arial"/>
              </a:defRPr>
            </a:pPr>
            <a:r>
              <a:t>Many tools were inspired by user comments, please ask for more.</a:t>
            </a:r>
          </a:p>
        </p:txBody>
      </p:sp>
      <p:sp>
        <p:nvSpPr>
          <p:cNvPr id="348" name="Shape 348"/>
          <p:cNvSpPr/>
          <p:nvPr/>
        </p:nvSpPr>
        <p:spPr>
          <a:xfrm flipH="1" flipV="1">
            <a:off x="4296685" y="7257233"/>
            <a:ext cx="6351" cy="389183"/>
          </a:xfrm>
          <a:prstGeom prst="line">
            <a:avLst/>
          </a:prstGeom>
          <a:ln w="50800">
            <a:solidFill>
              <a:srgbClr val="FF0000"/>
            </a:solidFill>
            <a:miter/>
            <a:headEnd type="triangle"/>
          </a:ln>
        </p:spPr>
        <p:txBody>
          <a:bodyPr lIns="45718" tIns="45718" rIns="45718" bIns="45718"/>
          <a:lstStyle/>
          <a:p>
            <a:endParaRPr/>
          </a:p>
        </p:txBody>
      </p:sp>
      <p:sp>
        <p:nvSpPr>
          <p:cNvPr id="349" name="Shape 349"/>
          <p:cNvSpPr/>
          <p:nvPr/>
        </p:nvSpPr>
        <p:spPr>
          <a:xfrm flipH="1" flipV="1">
            <a:off x="1197907" y="7257233"/>
            <a:ext cx="6351" cy="389183"/>
          </a:xfrm>
          <a:prstGeom prst="line">
            <a:avLst/>
          </a:prstGeom>
          <a:ln w="50800">
            <a:solidFill>
              <a:srgbClr val="FF0000"/>
            </a:solidFill>
            <a:miter/>
            <a:headEnd type="triangle"/>
          </a:ln>
        </p:spPr>
        <p:txBody>
          <a:bodyPr lIns="45718" tIns="45718" rIns="45718" bIns="45718"/>
          <a:lstStyle/>
          <a:p>
            <a:endParaRPr/>
          </a:p>
        </p:txBody>
      </p:sp>
      <p:sp>
        <p:nvSpPr>
          <p:cNvPr id="350" name="Shape 350"/>
          <p:cNvSpPr/>
          <p:nvPr/>
        </p:nvSpPr>
        <p:spPr>
          <a:xfrm>
            <a:off x="2032313" y="7282181"/>
            <a:ext cx="1437677"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defRPr>
            </a:lvl1pPr>
          </a:lstStyle>
          <a:p>
            <a:r>
              <a:t>More below!</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image24.png" descr="Picture 32.png"/>
          <p:cNvPicPr>
            <a:picLocks noChangeAspect="1"/>
          </p:cNvPicPr>
          <p:nvPr/>
        </p:nvPicPr>
        <p:blipFill>
          <a:blip r:embed="rId2">
            <a:extLst/>
          </a:blip>
          <a:stretch>
            <a:fillRect/>
          </a:stretch>
        </p:blipFill>
        <p:spPr>
          <a:xfrm>
            <a:off x="0" y="407989"/>
            <a:ext cx="7331075" cy="5070477"/>
          </a:xfrm>
          <a:prstGeom prst="rect">
            <a:avLst/>
          </a:prstGeom>
          <a:ln w="12700">
            <a:miter lim="400000"/>
          </a:ln>
        </p:spPr>
      </p:pic>
      <p:sp>
        <p:nvSpPr>
          <p:cNvPr id="353" name="Shape 353"/>
          <p:cNvSpPr/>
          <p:nvPr/>
        </p:nvSpPr>
        <p:spPr>
          <a:xfrm>
            <a:off x="125412" y="6670675"/>
            <a:ext cx="613536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j-lt"/>
                <a:ea typeface="+mj-ea"/>
                <a:cs typeface="+mj-cs"/>
                <a:sym typeface="Arial"/>
              </a:defRPr>
            </a:lvl1pPr>
          </a:lstStyle>
          <a:p>
            <a:r>
              <a:t>http://www.hiv.lanl.gov/content/sequence/HIV/HIVTools.html</a:t>
            </a:r>
          </a:p>
        </p:txBody>
      </p:sp>
      <p:sp>
        <p:nvSpPr>
          <p:cNvPr id="354" name="Shape 354"/>
          <p:cNvSpPr/>
          <p:nvPr/>
        </p:nvSpPr>
        <p:spPr>
          <a:xfrm>
            <a:off x="6519678" y="4267291"/>
            <a:ext cx="3214183" cy="22175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We list a selection of external tools of significance in HIV informatics.  </a:t>
            </a:r>
          </a:p>
          <a:p>
            <a:pPr>
              <a:defRPr>
                <a:latin typeface="+mj-lt"/>
                <a:ea typeface="+mj-ea"/>
                <a:cs typeface="+mj-cs"/>
                <a:sym typeface="Arial"/>
              </a:defRPr>
            </a:pPr>
            <a:r>
              <a:t>Many of these tools are essential, such as either BioEdit or Aliview for alignment viewing and correction.</a:t>
            </a:r>
          </a:p>
        </p:txBody>
      </p:sp>
      <p:sp>
        <p:nvSpPr>
          <p:cNvPr id="355" name="Shape 355"/>
          <p:cNvSpPr/>
          <p:nvPr/>
        </p:nvSpPr>
        <p:spPr>
          <a:xfrm>
            <a:off x="4327341" y="4270744"/>
            <a:ext cx="2097089" cy="555627"/>
          </a:xfrm>
          <a:prstGeom prst="line">
            <a:avLst/>
          </a:prstGeom>
          <a:ln w="50800">
            <a:solidFill>
              <a:srgbClr val="FF0000"/>
            </a:solidFill>
            <a:miter/>
            <a:headEnd type="triangle"/>
          </a:ln>
        </p:spPr>
        <p:txBody>
          <a:bodyPr lIns="45718" tIns="45718" rIns="45718" bIns="45718"/>
          <a:lstStyle/>
          <a:p>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p:cNvSpPr>
          <p:nvPr>
            <p:ph type="body" idx="1"/>
          </p:nvPr>
        </p:nvSpPr>
        <p:spPr>
          <a:xfrm>
            <a:off x="302467" y="809969"/>
            <a:ext cx="9388476" cy="6566749"/>
          </a:xfrm>
          <a:prstGeom prst="rect">
            <a:avLst/>
          </a:prstGeom>
          <a:solidFill>
            <a:srgbClr val="FFFFFF"/>
          </a:solidFill>
        </p:spPr>
        <p:txBody>
          <a:bodyPr/>
          <a:lstStyle/>
          <a:p>
            <a:pPr>
              <a:spcBef>
                <a:spcPts val="400"/>
              </a:spcBef>
              <a:defRPr sz="2000" b="1"/>
            </a:pPr>
            <a:r>
              <a:t>Analysis and Quality Control</a:t>
            </a:r>
          </a:p>
          <a:p>
            <a:pPr marL="741362" lvl="1" indent="-284162">
              <a:spcBef>
                <a:spcPts val="300"/>
              </a:spcBef>
              <a:buClr>
                <a:schemeClr val="accent2"/>
              </a:buClr>
              <a:defRPr sz="1600" b="1"/>
            </a:pPr>
            <a:r>
              <a:t>Entropy </a:t>
            </a:r>
            <a:r>
              <a:rPr b="0"/>
              <a:t>identifies regions of proteins that are more conserved, or less conserved.</a:t>
            </a:r>
          </a:p>
          <a:p>
            <a:pPr marL="741362" lvl="1" indent="-284162">
              <a:spcBef>
                <a:spcPts val="300"/>
              </a:spcBef>
              <a:buClr>
                <a:schemeClr val="accent2"/>
              </a:buClr>
              <a:defRPr sz="1600" b="1"/>
            </a:pPr>
            <a:r>
              <a:t>Hypermut </a:t>
            </a:r>
            <a:r>
              <a:rPr b="0"/>
              <a:t>identifies genomic regions affected by APOBEC-induced hypermutation.</a:t>
            </a:r>
          </a:p>
          <a:p>
            <a:pPr marL="741362" lvl="1" indent="-284162">
              <a:spcBef>
                <a:spcPts val="300"/>
              </a:spcBef>
              <a:buClr>
                <a:schemeClr val="accent2"/>
              </a:buClr>
              <a:defRPr sz="1600" b="1"/>
            </a:pPr>
            <a:r>
              <a:t>Quality Control </a:t>
            </a:r>
            <a:r>
              <a:rPr b="0"/>
              <a:t>performs HyperMut, RIP subtyping, Treemaker, GeneCutter, etc…</a:t>
            </a:r>
          </a:p>
          <a:p>
            <a:pPr marL="741362" lvl="1" indent="-284162">
              <a:spcBef>
                <a:spcPts val="300"/>
              </a:spcBef>
              <a:buClr>
                <a:schemeClr val="accent2"/>
              </a:buClr>
              <a:defRPr sz="1600" b="1"/>
            </a:pPr>
            <a:r>
              <a:t>N-Glycosite </a:t>
            </a:r>
            <a:r>
              <a:rPr b="0"/>
              <a:t>finds potential N-linked glycosylation sites.</a:t>
            </a:r>
          </a:p>
          <a:p>
            <a:pPr marL="741362" lvl="1" indent="-284162">
              <a:spcBef>
                <a:spcPts val="300"/>
              </a:spcBef>
              <a:buClr>
                <a:schemeClr val="accent2"/>
              </a:buClr>
              <a:defRPr sz="1600" b="1"/>
            </a:pPr>
            <a:r>
              <a:t>RIP </a:t>
            </a:r>
            <a:r>
              <a:rPr b="0"/>
              <a:t>(Recombinant Identification Program) detects HIV-1 subtypes and recombination.</a:t>
            </a:r>
            <a:endParaRPr sz="2800"/>
          </a:p>
          <a:p>
            <a:pPr marL="741362" lvl="1" indent="-284162">
              <a:spcBef>
                <a:spcPts val="300"/>
              </a:spcBef>
              <a:buClr>
                <a:schemeClr val="accent2"/>
              </a:buClr>
              <a:defRPr sz="1600" b="1"/>
            </a:pPr>
            <a:r>
              <a:t>AnalyzeAlign </a:t>
            </a:r>
            <a:r>
              <a:rPr b="0"/>
              <a:t>in depth analysis of epitopes, continuous or discontinuous.</a:t>
            </a:r>
          </a:p>
          <a:p>
            <a:pPr marL="741362" lvl="1" indent="-284162">
              <a:spcBef>
                <a:spcPts val="300"/>
              </a:spcBef>
              <a:buClr>
                <a:schemeClr val="accent2"/>
              </a:buClr>
              <a:defRPr sz="1600" b="1"/>
            </a:pPr>
            <a:r>
              <a:t>Variable Region Characterization </a:t>
            </a:r>
            <a:r>
              <a:rPr b="0"/>
              <a:t>unique tool for unaligned/unalignable V-regions</a:t>
            </a:r>
          </a:p>
          <a:p>
            <a:pPr>
              <a:spcBef>
                <a:spcPts val="400"/>
              </a:spcBef>
              <a:defRPr sz="2000" b="1"/>
            </a:pPr>
            <a:r>
              <a:t>Alignment and sequence manipulation</a:t>
            </a:r>
          </a:p>
          <a:p>
            <a:pPr marL="741362" lvl="1" indent="-284162">
              <a:spcBef>
                <a:spcPts val="300"/>
              </a:spcBef>
              <a:buClr>
                <a:schemeClr val="accent2"/>
              </a:buClr>
              <a:defRPr sz="1600" b="1"/>
            </a:pPr>
            <a:r>
              <a:t>Gene Cutter </a:t>
            </a:r>
            <a:r>
              <a:rPr b="0"/>
              <a:t>and </a:t>
            </a:r>
            <a:r>
              <a:t>HIValign</a:t>
            </a:r>
            <a:r>
              <a:rPr b="0"/>
              <a:t> align your sequences and extract protein-coding reading frames.</a:t>
            </a:r>
          </a:p>
          <a:p>
            <a:pPr>
              <a:spcBef>
                <a:spcPts val="400"/>
              </a:spcBef>
              <a:defRPr sz="2000" b="1"/>
            </a:pPr>
            <a:r>
              <a:t>Phylogenetics</a:t>
            </a:r>
            <a:endParaRPr sz="1600"/>
          </a:p>
          <a:p>
            <a:pPr marL="741362" lvl="1" indent="-284162">
              <a:spcBef>
                <a:spcPts val="300"/>
              </a:spcBef>
              <a:buClr>
                <a:schemeClr val="accent2"/>
              </a:buClr>
              <a:defRPr sz="1600" b="1"/>
            </a:pPr>
            <a:r>
              <a:t>TreeMaker</a:t>
            </a:r>
            <a:r>
              <a:rPr b="0"/>
              <a:t> generates a neighbor-joining phylogenetic tree.</a:t>
            </a:r>
            <a:endParaRPr sz="2800"/>
          </a:p>
          <a:p>
            <a:pPr marL="741362" lvl="1" indent="-284162">
              <a:spcBef>
                <a:spcPts val="300"/>
              </a:spcBef>
              <a:buClr>
                <a:schemeClr val="accent2"/>
              </a:buClr>
              <a:defRPr sz="1600" b="1"/>
            </a:pPr>
            <a:r>
              <a:t>PhyML</a:t>
            </a:r>
            <a:r>
              <a:rPr b="0"/>
              <a:t> generates a maximum likelihood phylogenetic tree.</a:t>
            </a:r>
          </a:p>
          <a:p>
            <a:pPr marL="741362" lvl="1" indent="-284162">
              <a:spcBef>
                <a:spcPts val="300"/>
              </a:spcBef>
              <a:buClr>
                <a:schemeClr val="accent2"/>
              </a:buClr>
              <a:defRPr sz="1600" b="1"/>
            </a:pPr>
            <a:r>
              <a:t>IQ-TREE</a:t>
            </a:r>
            <a:r>
              <a:rPr b="0"/>
              <a:t> generates a fast maximum likelihood phylogenetic tree.</a:t>
            </a:r>
            <a:endParaRPr sz="2800"/>
          </a:p>
          <a:p>
            <a:pPr marL="741362" lvl="1" indent="-284162">
              <a:spcBef>
                <a:spcPts val="300"/>
              </a:spcBef>
              <a:buClr>
                <a:schemeClr val="accent2"/>
              </a:buClr>
              <a:defRPr sz="1600" b="1"/>
            </a:pPr>
            <a:r>
              <a:t>TreeRate </a:t>
            </a:r>
            <a:r>
              <a:rPr b="0"/>
              <a:t>finds the phylogenetic root of a tree and calculates evolutionary rate.</a:t>
            </a:r>
          </a:p>
          <a:p>
            <a:pPr marL="741362" lvl="1" indent="-284162">
              <a:spcBef>
                <a:spcPts val="300"/>
              </a:spcBef>
              <a:buClr>
                <a:schemeClr val="accent2"/>
              </a:buClr>
              <a:defRPr sz="1600" b="1"/>
            </a:pPr>
            <a:r>
              <a:t>Rainbow Tree </a:t>
            </a:r>
            <a:r>
              <a:rPr b="0"/>
              <a:t>Adds colors and symbols to trees.</a:t>
            </a:r>
            <a:endParaRPr sz="1200"/>
          </a:p>
          <a:p>
            <a:pPr marL="741362" lvl="1" indent="-284162">
              <a:spcBef>
                <a:spcPts val="300"/>
              </a:spcBef>
              <a:buClr>
                <a:schemeClr val="accent2"/>
              </a:buClr>
              <a:defRPr sz="1600" b="1"/>
            </a:pPr>
            <a:r>
              <a:t>AnnotateTree </a:t>
            </a:r>
            <a:r>
              <a:rPr b="0"/>
              <a:t>maps quantitative information to branch weights and colors.</a:t>
            </a:r>
            <a:endParaRPr sz="1200"/>
          </a:p>
          <a:p>
            <a:pPr>
              <a:spcBef>
                <a:spcPts val="400"/>
              </a:spcBef>
              <a:defRPr sz="2000" b="1"/>
            </a:pPr>
            <a:r>
              <a:t>Format and display</a:t>
            </a:r>
            <a:endParaRPr sz="1600"/>
          </a:p>
          <a:p>
            <a:pPr marL="741362" lvl="1" indent="-284162">
              <a:spcBef>
                <a:spcPts val="300"/>
              </a:spcBef>
              <a:buClr>
                <a:schemeClr val="accent2"/>
              </a:buClr>
              <a:defRPr sz="1600" b="1"/>
            </a:pPr>
            <a:r>
              <a:t>Highlighter</a:t>
            </a:r>
            <a:r>
              <a:rPr b="0"/>
              <a:t> highlights differences within an alignment of nucleotide sequences.</a:t>
            </a:r>
            <a:endParaRPr sz="2800"/>
          </a:p>
          <a:p>
            <a:pPr marL="741362" lvl="1" indent="-284162">
              <a:spcBef>
                <a:spcPts val="300"/>
              </a:spcBef>
              <a:buClr>
                <a:schemeClr val="accent2"/>
              </a:buClr>
              <a:defRPr sz="1600" b="1"/>
            </a:pPr>
            <a:r>
              <a:t>Pixel </a:t>
            </a:r>
            <a:r>
              <a:rPr b="0"/>
              <a:t>makes compact images of large alignments.</a:t>
            </a:r>
          </a:p>
          <a:p>
            <a:pPr marL="741362" lvl="1" indent="-284162">
              <a:spcBef>
                <a:spcPts val="300"/>
              </a:spcBef>
              <a:buClr>
                <a:schemeClr val="accent2"/>
              </a:buClr>
              <a:defRPr sz="1600" b="1"/>
            </a:pPr>
            <a:r>
              <a:t>Recombinant HIV drawing tool </a:t>
            </a:r>
            <a:r>
              <a:rPr b="0"/>
              <a:t>makes graphical representations of recombinant genomes</a:t>
            </a:r>
            <a:endParaRPr sz="2800"/>
          </a:p>
          <a:p>
            <a:pPr marL="741362" lvl="1" indent="-284162">
              <a:spcBef>
                <a:spcPts val="300"/>
              </a:spcBef>
              <a:buClr>
                <a:schemeClr val="accent2"/>
              </a:buClr>
              <a:defRPr sz="1600" b="1"/>
            </a:pPr>
            <a:r>
              <a:t>Genome Browser </a:t>
            </a:r>
            <a:r>
              <a:rPr b="0"/>
              <a:t>shows structural and immunological features of HIV</a:t>
            </a:r>
          </a:p>
        </p:txBody>
      </p:sp>
      <p:sp>
        <p:nvSpPr>
          <p:cNvPr id="358" name="Shape 358"/>
          <p:cNvSpPr/>
          <p:nvPr/>
        </p:nvSpPr>
        <p:spPr>
          <a:xfrm>
            <a:off x="3237179" y="63498"/>
            <a:ext cx="4721904" cy="739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a:solidFill>
                  <a:srgbClr val="3333FF"/>
                </a:solidFill>
                <a:latin typeface="Arial Black"/>
                <a:ea typeface="Arial Black"/>
                <a:cs typeface="Arial Black"/>
                <a:sym typeface="Arial Black"/>
              </a:defRPr>
            </a:lvl1pPr>
          </a:lstStyle>
          <a:p>
            <a:r>
              <a:t>Tools (a selection)</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p:cNvSpPr>
          <p:nvPr>
            <p:ph type="body" idx="1"/>
          </p:nvPr>
        </p:nvSpPr>
        <p:spPr>
          <a:xfrm>
            <a:off x="302467" y="809969"/>
            <a:ext cx="9388476" cy="6566749"/>
          </a:xfrm>
          <a:prstGeom prst="rect">
            <a:avLst/>
          </a:prstGeom>
          <a:solidFill>
            <a:srgbClr val="FFFFFF"/>
          </a:solidFill>
        </p:spPr>
        <p:txBody>
          <a:bodyPr/>
          <a:lstStyle/>
          <a:p>
            <a:pPr>
              <a:spcBef>
                <a:spcPts val="400"/>
              </a:spcBef>
              <a:defRPr sz="2000" b="1"/>
            </a:pPr>
            <a:r>
              <a:t>Analysis and Quality Control</a:t>
            </a:r>
          </a:p>
          <a:p>
            <a:pPr marL="741362" lvl="1" indent="-284162">
              <a:spcBef>
                <a:spcPts val="300"/>
              </a:spcBef>
              <a:buClr>
                <a:schemeClr val="accent2"/>
              </a:buClr>
              <a:defRPr sz="1600" b="1"/>
            </a:pPr>
            <a:r>
              <a:t>Entropy </a:t>
            </a:r>
            <a:r>
              <a:rPr b="0"/>
              <a:t>identifies regions of proteins that are more conserved, or less conserved.</a:t>
            </a:r>
          </a:p>
          <a:p>
            <a:pPr marL="741362" lvl="1" indent="-284162">
              <a:spcBef>
                <a:spcPts val="300"/>
              </a:spcBef>
              <a:buClr>
                <a:schemeClr val="accent2"/>
              </a:buClr>
              <a:defRPr sz="1600" b="1"/>
            </a:pPr>
            <a:r>
              <a:t>Hypermut </a:t>
            </a:r>
            <a:r>
              <a:rPr b="0"/>
              <a:t>identifies genomic regions affected by APOBEC-induced hypermutation.</a:t>
            </a:r>
          </a:p>
          <a:p>
            <a:pPr marL="741362" lvl="1" indent="-284162">
              <a:spcBef>
                <a:spcPts val="300"/>
              </a:spcBef>
              <a:buClr>
                <a:schemeClr val="accent2"/>
              </a:buClr>
              <a:defRPr sz="1600" b="1"/>
            </a:pPr>
            <a:r>
              <a:t>Quality Control </a:t>
            </a:r>
            <a:r>
              <a:rPr b="0"/>
              <a:t>performs HyperMut, RIP subtyping, Treemaker, GeneCutter, etc…</a:t>
            </a:r>
          </a:p>
          <a:p>
            <a:pPr marL="741362" lvl="1" indent="-284162">
              <a:spcBef>
                <a:spcPts val="300"/>
              </a:spcBef>
              <a:buClr>
                <a:schemeClr val="accent2"/>
              </a:buClr>
              <a:defRPr sz="1600">
                <a:solidFill>
                  <a:srgbClr val="A9A9A9"/>
                </a:solidFill>
              </a:defRPr>
            </a:pPr>
            <a:r>
              <a:rPr b="1"/>
              <a:t>N-Glycosite</a:t>
            </a:r>
            <a:r>
              <a:t> finds potential N-linked glycosylation sites.</a:t>
            </a:r>
          </a:p>
          <a:p>
            <a:pPr marL="741362" lvl="1" indent="-284162">
              <a:spcBef>
                <a:spcPts val="300"/>
              </a:spcBef>
              <a:buClr>
                <a:schemeClr val="accent2"/>
              </a:buClr>
              <a:defRPr sz="1600">
                <a:solidFill>
                  <a:srgbClr val="A9A9A9"/>
                </a:solidFill>
              </a:defRPr>
            </a:pPr>
            <a:r>
              <a:rPr b="1"/>
              <a:t>RIP</a:t>
            </a:r>
            <a:r>
              <a:t> (Recombinant Identification Program) detects HIV-1 subtypes and recombination.</a:t>
            </a:r>
            <a:endParaRPr sz="2800"/>
          </a:p>
          <a:p>
            <a:pPr marL="741362" lvl="1" indent="-284162">
              <a:spcBef>
                <a:spcPts val="300"/>
              </a:spcBef>
              <a:buClr>
                <a:schemeClr val="accent2"/>
              </a:buClr>
              <a:defRPr sz="1600">
                <a:solidFill>
                  <a:srgbClr val="A9A9A9"/>
                </a:solidFill>
              </a:defRPr>
            </a:pPr>
            <a:r>
              <a:rPr b="1"/>
              <a:t>AnalyzeAlign</a:t>
            </a:r>
            <a:r>
              <a:t> in depth analysis of epitopes, continuous or discontinuous.</a:t>
            </a:r>
          </a:p>
          <a:p>
            <a:pPr marL="741362" lvl="1" indent="-284162">
              <a:spcBef>
                <a:spcPts val="300"/>
              </a:spcBef>
              <a:buClr>
                <a:schemeClr val="accent2"/>
              </a:buClr>
              <a:defRPr sz="1600" b="1"/>
            </a:pPr>
            <a:r>
              <a:t>Variable Region Characterization </a:t>
            </a:r>
            <a:r>
              <a:rPr b="0"/>
              <a:t>unique tool for unaligned/unalignable V-regions</a:t>
            </a:r>
          </a:p>
          <a:p>
            <a:pPr>
              <a:spcBef>
                <a:spcPts val="400"/>
              </a:spcBef>
              <a:defRPr sz="2000" b="1"/>
            </a:pPr>
            <a:r>
              <a:t>Alignment and sequence manipulation</a:t>
            </a:r>
          </a:p>
          <a:p>
            <a:pPr marL="741362" lvl="1" indent="-284162">
              <a:spcBef>
                <a:spcPts val="300"/>
              </a:spcBef>
              <a:buClr>
                <a:schemeClr val="accent2"/>
              </a:buClr>
              <a:defRPr sz="1600" b="1"/>
            </a:pPr>
            <a:r>
              <a:t>Gene Cutter </a:t>
            </a:r>
            <a:r>
              <a:rPr b="0">
                <a:solidFill>
                  <a:srgbClr val="A9A9A9"/>
                </a:solidFill>
              </a:rPr>
              <a:t>and </a:t>
            </a:r>
            <a:r>
              <a:rPr>
                <a:solidFill>
                  <a:srgbClr val="A9A9A9"/>
                </a:solidFill>
              </a:rPr>
              <a:t>HIValign</a:t>
            </a:r>
            <a:r>
              <a:rPr b="0"/>
              <a:t> align your sequences and extract protein-coding reading frames.</a:t>
            </a:r>
          </a:p>
          <a:p>
            <a:pPr>
              <a:spcBef>
                <a:spcPts val="400"/>
              </a:spcBef>
              <a:defRPr sz="2000" b="1"/>
            </a:pPr>
            <a:r>
              <a:t>Phylogenetics</a:t>
            </a:r>
            <a:endParaRPr sz="1600"/>
          </a:p>
          <a:p>
            <a:pPr marL="741362" lvl="1" indent="-284162">
              <a:spcBef>
                <a:spcPts val="300"/>
              </a:spcBef>
              <a:buClr>
                <a:schemeClr val="accent2"/>
              </a:buClr>
              <a:defRPr sz="1600" b="1"/>
            </a:pPr>
            <a:r>
              <a:t>TreeMaker</a:t>
            </a:r>
            <a:r>
              <a:rPr b="0"/>
              <a:t> generates a neighbor-joining phylogenetic tree.</a:t>
            </a:r>
            <a:endParaRPr sz="2800"/>
          </a:p>
          <a:p>
            <a:pPr marL="741362" lvl="1" indent="-284162">
              <a:spcBef>
                <a:spcPts val="300"/>
              </a:spcBef>
              <a:buClr>
                <a:schemeClr val="accent2"/>
              </a:buClr>
              <a:defRPr sz="1600">
                <a:solidFill>
                  <a:srgbClr val="A9A9A9"/>
                </a:solidFill>
              </a:defRPr>
            </a:pPr>
            <a:r>
              <a:rPr b="1"/>
              <a:t>PhyML</a:t>
            </a:r>
            <a:r>
              <a:t> generates a maximum likelihood phylogenetic tree.</a:t>
            </a:r>
          </a:p>
          <a:p>
            <a:pPr marL="741362" lvl="1" indent="-284162">
              <a:spcBef>
                <a:spcPts val="300"/>
              </a:spcBef>
              <a:buClr>
                <a:schemeClr val="accent2"/>
              </a:buClr>
              <a:defRPr sz="1600">
                <a:solidFill>
                  <a:srgbClr val="A9A9A9"/>
                </a:solidFill>
              </a:defRPr>
            </a:pPr>
            <a:r>
              <a:rPr b="1"/>
              <a:t>IQ-TREE</a:t>
            </a:r>
            <a:r>
              <a:t> generates a fast approximate maximum likelihood phylogenetic tree.</a:t>
            </a:r>
          </a:p>
          <a:p>
            <a:pPr marL="741362" lvl="1" indent="-284162">
              <a:spcBef>
                <a:spcPts val="300"/>
              </a:spcBef>
              <a:buClr>
                <a:schemeClr val="accent2"/>
              </a:buClr>
              <a:defRPr sz="1600">
                <a:solidFill>
                  <a:srgbClr val="A9A9A9"/>
                </a:solidFill>
              </a:defRPr>
            </a:pPr>
            <a:r>
              <a:rPr b="1"/>
              <a:t>TreeRate</a:t>
            </a:r>
            <a:r>
              <a:t> finds the phylogenetic root of a tree and calculates evolutionary rate.</a:t>
            </a:r>
          </a:p>
          <a:p>
            <a:pPr marL="741362" lvl="1" indent="-284162">
              <a:spcBef>
                <a:spcPts val="300"/>
              </a:spcBef>
              <a:buClr>
                <a:schemeClr val="accent2"/>
              </a:buClr>
              <a:defRPr sz="1600" b="1"/>
            </a:pPr>
            <a:r>
              <a:t>Rainbow Tree </a:t>
            </a:r>
            <a:r>
              <a:rPr b="0"/>
              <a:t>Adds colors and symbols to trees.</a:t>
            </a:r>
            <a:endParaRPr sz="1200"/>
          </a:p>
          <a:p>
            <a:pPr marL="741362" lvl="1" indent="-284162">
              <a:spcBef>
                <a:spcPts val="300"/>
              </a:spcBef>
              <a:buClr>
                <a:schemeClr val="accent2"/>
              </a:buClr>
              <a:defRPr sz="1600" b="1"/>
            </a:pPr>
            <a:r>
              <a:t>AnnotateTree </a:t>
            </a:r>
            <a:r>
              <a:rPr b="0"/>
              <a:t>maps quantitative information to branch weights and colors.</a:t>
            </a:r>
            <a:endParaRPr sz="1200"/>
          </a:p>
          <a:p>
            <a:pPr>
              <a:spcBef>
                <a:spcPts val="400"/>
              </a:spcBef>
              <a:defRPr sz="2000" b="1"/>
            </a:pPr>
            <a:r>
              <a:t>Format and display</a:t>
            </a:r>
            <a:endParaRPr sz="1600"/>
          </a:p>
          <a:p>
            <a:pPr marL="741362" lvl="1" indent="-284162">
              <a:spcBef>
                <a:spcPts val="300"/>
              </a:spcBef>
              <a:buClr>
                <a:schemeClr val="accent2"/>
              </a:buClr>
              <a:defRPr sz="1600" b="1"/>
            </a:pPr>
            <a:r>
              <a:t>Highlighter</a:t>
            </a:r>
            <a:r>
              <a:rPr b="0"/>
              <a:t> highlights differences within an alignment of nucleotide sequences.</a:t>
            </a:r>
            <a:endParaRPr sz="2800"/>
          </a:p>
          <a:p>
            <a:pPr marL="741362" lvl="1" indent="-284162">
              <a:spcBef>
                <a:spcPts val="300"/>
              </a:spcBef>
              <a:buClr>
                <a:schemeClr val="accent2"/>
              </a:buClr>
              <a:defRPr sz="1600">
                <a:solidFill>
                  <a:srgbClr val="A9A9A9"/>
                </a:solidFill>
              </a:defRPr>
            </a:pPr>
            <a:r>
              <a:rPr b="1"/>
              <a:t>Pixel</a:t>
            </a:r>
            <a:r>
              <a:t> makes compact images of large alignments.</a:t>
            </a:r>
          </a:p>
          <a:p>
            <a:pPr marL="741362" lvl="1" indent="-284162">
              <a:spcBef>
                <a:spcPts val="300"/>
              </a:spcBef>
              <a:buClr>
                <a:schemeClr val="accent2"/>
              </a:buClr>
              <a:defRPr sz="1600">
                <a:solidFill>
                  <a:srgbClr val="A9A9A9"/>
                </a:solidFill>
              </a:defRPr>
            </a:pPr>
            <a:r>
              <a:rPr b="1"/>
              <a:t>Recombinant HIV drawing tool</a:t>
            </a:r>
            <a:r>
              <a:t> makes graphical representations of recombinant genomes</a:t>
            </a:r>
          </a:p>
          <a:p>
            <a:pPr marL="741362" lvl="1" indent="-284162">
              <a:spcBef>
                <a:spcPts val="300"/>
              </a:spcBef>
              <a:buClr>
                <a:schemeClr val="accent2"/>
              </a:buClr>
              <a:defRPr sz="1600">
                <a:solidFill>
                  <a:srgbClr val="A9A9A9"/>
                </a:solidFill>
              </a:defRPr>
            </a:pPr>
            <a:r>
              <a:rPr b="1"/>
              <a:t>Genome Browser</a:t>
            </a:r>
            <a:r>
              <a:t> shows structural and immunological features of HIV</a:t>
            </a:r>
          </a:p>
        </p:txBody>
      </p:sp>
      <p:sp>
        <p:nvSpPr>
          <p:cNvPr id="361" name="Shape 361"/>
          <p:cNvSpPr/>
          <p:nvPr/>
        </p:nvSpPr>
        <p:spPr>
          <a:xfrm>
            <a:off x="3237179" y="63498"/>
            <a:ext cx="4721904" cy="739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a:solidFill>
                  <a:srgbClr val="3333FF"/>
                </a:solidFill>
                <a:latin typeface="Arial Black"/>
                <a:ea typeface="Arial Black"/>
                <a:cs typeface="Arial Black"/>
                <a:sym typeface="Arial Black"/>
              </a:defRPr>
            </a:lvl1pPr>
          </a:lstStyle>
          <a:p>
            <a:r>
              <a:t>Tools (a selection)</a:t>
            </a: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body" idx="1"/>
          </p:nvPr>
        </p:nvSpPr>
        <p:spPr>
          <a:xfrm>
            <a:off x="302467" y="809969"/>
            <a:ext cx="9388476" cy="6883491"/>
          </a:xfrm>
          <a:prstGeom prst="rect">
            <a:avLst/>
          </a:prstGeom>
          <a:solidFill>
            <a:srgbClr val="FFFFFF"/>
          </a:solidFill>
        </p:spPr>
        <p:txBody>
          <a:bodyPr numCol="2" spcCol="469422">
            <a:normAutofit/>
          </a:bodyPr>
          <a:lstStyle/>
          <a:p>
            <a:pPr marL="285337" indent="-285337" defTabSz="764438">
              <a:spcBef>
                <a:spcPts val="300"/>
              </a:spcBef>
              <a:defRPr sz="1615" b="1"/>
            </a:pPr>
            <a:r>
              <a:rPr dirty="0"/>
              <a:t>Genome structure</a:t>
            </a:r>
          </a:p>
          <a:p>
            <a:pPr marL="619779" lvl="1" indent="-237559" defTabSz="764438">
              <a:spcBef>
                <a:spcPts val="200"/>
              </a:spcBef>
              <a:buClr>
                <a:schemeClr val="accent2"/>
              </a:buClr>
              <a:defRPr sz="1330" b="1"/>
            </a:pPr>
            <a:r>
              <a:rPr dirty="0"/>
              <a:t>multiple overlapping reading frames, splicing, frame-shifting, error-prone replication</a:t>
            </a:r>
          </a:p>
          <a:p>
            <a:pPr marL="285337" indent="-285337" defTabSz="764438">
              <a:spcBef>
                <a:spcPts val="300"/>
              </a:spcBef>
              <a:defRPr sz="1615" b="1"/>
            </a:pPr>
            <a:r>
              <a:rPr dirty="0"/>
              <a:t>Viral biology</a:t>
            </a:r>
          </a:p>
          <a:p>
            <a:pPr marL="619779" lvl="1" indent="-237559" defTabSz="764438">
              <a:spcBef>
                <a:spcPts val="200"/>
              </a:spcBef>
              <a:buClr>
                <a:schemeClr val="accent2"/>
              </a:buClr>
              <a:defRPr sz="1330" b="1"/>
            </a:pPr>
            <a:r>
              <a:rPr dirty="0"/>
              <a:t>hypermutation</a:t>
            </a:r>
          </a:p>
          <a:p>
            <a:pPr marL="619779" lvl="1" indent="-237559" defTabSz="764438">
              <a:spcBef>
                <a:spcPts val="200"/>
              </a:spcBef>
              <a:buClr>
                <a:schemeClr val="accent2"/>
              </a:buClr>
              <a:defRPr sz="1330" b="1"/>
            </a:pPr>
            <a:r>
              <a:rPr dirty="0"/>
              <a:t>recombination</a:t>
            </a:r>
          </a:p>
          <a:p>
            <a:pPr marL="285337" indent="-285337" defTabSz="764438">
              <a:spcBef>
                <a:spcPts val="300"/>
              </a:spcBef>
              <a:defRPr sz="1615" b="1"/>
            </a:pPr>
            <a:r>
              <a:rPr dirty="0"/>
              <a:t>Laboratory/Data processing</a:t>
            </a:r>
          </a:p>
          <a:p>
            <a:pPr marL="619779" lvl="1" indent="-237559" defTabSz="764438">
              <a:spcBef>
                <a:spcPts val="200"/>
              </a:spcBef>
              <a:buClr>
                <a:schemeClr val="accent2"/>
              </a:buClr>
              <a:defRPr sz="1330" b="1"/>
            </a:pPr>
            <a:r>
              <a:rPr dirty="0"/>
              <a:t>contamination</a:t>
            </a:r>
          </a:p>
          <a:p>
            <a:pPr marL="619779" lvl="1" indent="-237559" defTabSz="764438">
              <a:spcBef>
                <a:spcPts val="200"/>
              </a:spcBef>
              <a:buClr>
                <a:schemeClr val="accent2"/>
              </a:buClr>
              <a:defRPr sz="1330" b="1"/>
            </a:pPr>
            <a:r>
              <a:rPr/>
              <a:t>location </a:t>
            </a:r>
            <a:r>
              <a:rPr lang="en-US" smtClean="0"/>
              <a:t>specification</a:t>
            </a:r>
            <a:endParaRPr dirty="0"/>
          </a:p>
          <a:p>
            <a:pPr marL="619779" lvl="1" indent="-237559" defTabSz="764438">
              <a:spcBef>
                <a:spcPts val="200"/>
              </a:spcBef>
              <a:buClr>
                <a:schemeClr val="accent2"/>
              </a:buClr>
              <a:defRPr sz="1330" b="1"/>
            </a:pPr>
            <a:r>
              <a:rPr dirty="0"/>
              <a:t>fragile sequence </a:t>
            </a:r>
            <a:r>
              <a:rPr dirty="0" smtClean="0"/>
              <a:t>identifiers</a:t>
            </a:r>
            <a:endParaRPr lang="en-US" dirty="0" smtClean="0"/>
          </a:p>
          <a:p>
            <a:pPr marL="619779" lvl="1" indent="-237559" defTabSz="764438">
              <a:spcBef>
                <a:spcPts val="200"/>
              </a:spcBef>
              <a:buClr>
                <a:schemeClr val="accent2"/>
              </a:buClr>
              <a:defRPr sz="1330" b="1"/>
            </a:pPr>
            <a:endParaRPr lang="en-US" dirty="0"/>
          </a:p>
          <a:p>
            <a:pPr marL="619779" lvl="1" indent="-237559" defTabSz="764438">
              <a:spcBef>
                <a:spcPts val="200"/>
              </a:spcBef>
              <a:buClr>
                <a:schemeClr val="accent2"/>
              </a:buClr>
              <a:defRPr sz="1330" b="1"/>
            </a:pPr>
            <a:endParaRPr lang="en-US" dirty="0" smtClean="0"/>
          </a:p>
          <a:p>
            <a:pPr marL="619779" lvl="1" indent="-237559" defTabSz="764438">
              <a:spcBef>
                <a:spcPts val="200"/>
              </a:spcBef>
              <a:buClr>
                <a:schemeClr val="accent2"/>
              </a:buClr>
              <a:defRPr sz="1330" b="1"/>
            </a:pPr>
            <a:endParaRPr lang="en-US" dirty="0"/>
          </a:p>
          <a:p>
            <a:pPr marL="619779" lvl="1" indent="-237559" defTabSz="764438">
              <a:spcBef>
                <a:spcPts val="200"/>
              </a:spcBef>
              <a:buClr>
                <a:schemeClr val="accent2"/>
              </a:buClr>
              <a:defRPr sz="1330" b="1"/>
            </a:pPr>
            <a:endParaRPr lang="en-US" dirty="0" smtClean="0"/>
          </a:p>
          <a:p>
            <a:pPr marL="619779" lvl="1" indent="-237559" defTabSz="764438">
              <a:spcBef>
                <a:spcPts val="200"/>
              </a:spcBef>
              <a:buClr>
                <a:schemeClr val="accent2"/>
              </a:buClr>
              <a:defRPr sz="1330" b="1"/>
            </a:pPr>
            <a:endParaRPr lang="en-US" dirty="0"/>
          </a:p>
          <a:p>
            <a:pPr marL="619779" lvl="1" indent="-237559" defTabSz="764438">
              <a:spcBef>
                <a:spcPts val="200"/>
              </a:spcBef>
              <a:buClr>
                <a:schemeClr val="accent2"/>
              </a:buClr>
              <a:defRPr sz="1330" b="1"/>
            </a:pPr>
            <a:endParaRPr lang="en-US" dirty="0" smtClean="0"/>
          </a:p>
          <a:p>
            <a:pPr marL="619779" lvl="1" indent="-237559" defTabSz="764438">
              <a:spcBef>
                <a:spcPts val="200"/>
              </a:spcBef>
              <a:buClr>
                <a:schemeClr val="accent2"/>
              </a:buClr>
              <a:defRPr sz="1330" b="1"/>
            </a:pPr>
            <a:endParaRPr lang="en-US" dirty="0"/>
          </a:p>
          <a:p>
            <a:pPr marL="619779" lvl="1" indent="-237559" defTabSz="764438">
              <a:spcBef>
                <a:spcPts val="200"/>
              </a:spcBef>
              <a:buClr>
                <a:schemeClr val="accent2"/>
              </a:buClr>
              <a:defRPr sz="1330" b="1"/>
            </a:pPr>
            <a:endParaRPr lang="en-US" dirty="0" smtClean="0"/>
          </a:p>
          <a:p>
            <a:pPr marL="619779" lvl="1" indent="-237559" defTabSz="764438">
              <a:spcBef>
                <a:spcPts val="200"/>
              </a:spcBef>
              <a:buClr>
                <a:schemeClr val="accent2"/>
              </a:buClr>
              <a:defRPr sz="1330" b="1"/>
            </a:pPr>
            <a:endParaRPr lang="en-US" dirty="0"/>
          </a:p>
          <a:p>
            <a:pPr marL="619779" lvl="1" indent="-237559" defTabSz="764438">
              <a:spcBef>
                <a:spcPts val="200"/>
              </a:spcBef>
              <a:buClr>
                <a:schemeClr val="accent2"/>
              </a:buClr>
              <a:defRPr sz="1330" b="1"/>
            </a:pPr>
            <a:endParaRPr lang="en-US" dirty="0" smtClean="0"/>
          </a:p>
          <a:p>
            <a:pPr marL="619779" lvl="1" indent="-237559" defTabSz="764438">
              <a:spcBef>
                <a:spcPts val="200"/>
              </a:spcBef>
              <a:buClr>
                <a:schemeClr val="accent2"/>
              </a:buClr>
              <a:defRPr sz="1330" b="1"/>
            </a:pPr>
            <a:endParaRPr lang="en-US" dirty="0"/>
          </a:p>
          <a:p>
            <a:pPr marL="619779" lvl="1" indent="-237559" defTabSz="764438">
              <a:spcBef>
                <a:spcPts val="200"/>
              </a:spcBef>
              <a:buClr>
                <a:schemeClr val="accent2"/>
              </a:buClr>
              <a:defRPr sz="1330" b="1"/>
            </a:pPr>
            <a:endParaRPr lang="en-US" dirty="0" smtClean="0"/>
          </a:p>
          <a:p>
            <a:pPr marL="619779" lvl="1" indent="-237559" defTabSz="764438">
              <a:spcBef>
                <a:spcPts val="200"/>
              </a:spcBef>
              <a:buClr>
                <a:schemeClr val="accent2"/>
              </a:buClr>
              <a:defRPr sz="1330" b="1"/>
            </a:pPr>
            <a:endParaRPr lang="en-US" dirty="0"/>
          </a:p>
          <a:p>
            <a:pPr marL="619779" lvl="1" indent="-237559" defTabSz="764438">
              <a:spcBef>
                <a:spcPts val="200"/>
              </a:spcBef>
              <a:buClr>
                <a:schemeClr val="accent2"/>
              </a:buClr>
              <a:defRPr sz="1330" b="1"/>
            </a:pPr>
            <a:endParaRPr lang="en-US" dirty="0" smtClean="0"/>
          </a:p>
          <a:p>
            <a:pPr marL="619779" lvl="1" indent="-237559" defTabSz="764438">
              <a:spcBef>
                <a:spcPts val="200"/>
              </a:spcBef>
              <a:buClr>
                <a:schemeClr val="accent2"/>
              </a:buClr>
              <a:defRPr sz="1330" b="1"/>
            </a:pPr>
            <a:endParaRPr lang="en-US" dirty="0"/>
          </a:p>
          <a:p>
            <a:pPr marL="619779" lvl="1" indent="-237559" defTabSz="764438">
              <a:spcBef>
                <a:spcPts val="200"/>
              </a:spcBef>
              <a:buClr>
                <a:schemeClr val="accent2"/>
              </a:buClr>
              <a:defRPr sz="1330" b="1"/>
            </a:pPr>
            <a:endParaRPr lang="en-US" dirty="0" smtClean="0"/>
          </a:p>
          <a:p>
            <a:pPr marL="619779" lvl="1" indent="-237559" defTabSz="764438">
              <a:spcBef>
                <a:spcPts val="200"/>
              </a:spcBef>
              <a:buClr>
                <a:schemeClr val="accent2"/>
              </a:buClr>
              <a:defRPr sz="1330" b="1"/>
            </a:pPr>
            <a:endParaRPr lang="en-US" dirty="0"/>
          </a:p>
          <a:p>
            <a:pPr marL="619779" lvl="1" indent="-237559" defTabSz="764438">
              <a:spcBef>
                <a:spcPts val="200"/>
              </a:spcBef>
              <a:buClr>
                <a:schemeClr val="accent2"/>
              </a:buClr>
              <a:defRPr sz="1330" b="1"/>
            </a:pPr>
            <a:endParaRPr lang="en-US" dirty="0" smtClean="0"/>
          </a:p>
          <a:p>
            <a:pPr marL="382220" lvl="1" indent="0" defTabSz="764438">
              <a:spcBef>
                <a:spcPts val="200"/>
              </a:spcBef>
              <a:buClr>
                <a:schemeClr val="accent2"/>
              </a:buClr>
              <a:buNone/>
              <a:defRPr sz="1330" b="1"/>
            </a:pPr>
            <a:endParaRPr dirty="0"/>
          </a:p>
          <a:p>
            <a:pPr marL="0" indent="0" algn="ctr" defTabSz="868680">
              <a:spcBef>
                <a:spcPts val="0"/>
              </a:spcBef>
              <a:buClrTx/>
              <a:buSzTx/>
              <a:buFontTx/>
              <a:buNone/>
              <a:defRPr sz="3420">
                <a:solidFill>
                  <a:srgbClr val="3333FF"/>
                </a:solidFill>
                <a:latin typeface="Arial Black"/>
                <a:ea typeface="Arial Black"/>
                <a:cs typeface="Arial Black"/>
                <a:sym typeface="Arial Black"/>
              </a:defRPr>
            </a:pPr>
            <a:r>
              <a:rPr dirty="0"/>
              <a:t>(partial) solutions</a:t>
            </a:r>
          </a:p>
          <a:p>
            <a:pPr marL="285337" indent="-285337" defTabSz="764438">
              <a:spcBef>
                <a:spcPts val="300"/>
              </a:spcBef>
              <a:defRPr sz="1615" b="1"/>
            </a:pPr>
            <a:r>
              <a:rPr dirty="0"/>
              <a:t>Alignment / reading frame tools</a:t>
            </a:r>
          </a:p>
          <a:p>
            <a:pPr marL="619779" lvl="1" indent="-237559" defTabSz="764438">
              <a:spcBef>
                <a:spcPts val="200"/>
              </a:spcBef>
              <a:buClr>
                <a:schemeClr val="accent2"/>
              </a:buClr>
              <a:defRPr sz="1330" b="1"/>
            </a:pPr>
            <a:r>
              <a:rPr dirty="0"/>
              <a:t>Gene Cutter </a:t>
            </a:r>
            <a:r>
              <a:rPr b="0" dirty="0"/>
              <a:t>and </a:t>
            </a:r>
            <a:r>
              <a:rPr dirty="0"/>
              <a:t>HIValign</a:t>
            </a:r>
            <a:r>
              <a:rPr b="0" dirty="0"/>
              <a:t> align your sequences and chop out proteins.</a:t>
            </a:r>
          </a:p>
          <a:p>
            <a:pPr marL="619779" lvl="1" indent="-237559" defTabSz="764438">
              <a:spcBef>
                <a:spcPts val="200"/>
              </a:spcBef>
              <a:buClr>
                <a:schemeClr val="accent2"/>
              </a:buClr>
              <a:defRPr sz="1330" b="1"/>
            </a:pPr>
            <a:r>
              <a:rPr dirty="0"/>
              <a:t>Pixel </a:t>
            </a:r>
            <a:r>
              <a:rPr b="0" dirty="0"/>
              <a:t>makes compact images of large alignments.</a:t>
            </a:r>
          </a:p>
          <a:p>
            <a:pPr marL="619779" lvl="1" indent="-237559" defTabSz="764438">
              <a:spcBef>
                <a:spcPts val="200"/>
              </a:spcBef>
              <a:buClr>
                <a:schemeClr val="accent2"/>
              </a:buClr>
              <a:defRPr sz="1330" b="1"/>
            </a:pPr>
            <a:r>
              <a:rPr dirty="0"/>
              <a:t>Entropy </a:t>
            </a:r>
            <a:r>
              <a:rPr b="0" dirty="0"/>
              <a:t>identifies regions of proteins that are more conserved, or less conserved.</a:t>
            </a:r>
          </a:p>
          <a:p>
            <a:pPr marL="285337" indent="-285337" defTabSz="764438">
              <a:spcBef>
                <a:spcPts val="300"/>
              </a:spcBef>
              <a:defRPr sz="1615" b="1"/>
            </a:pPr>
            <a:r>
              <a:rPr dirty="0"/>
              <a:t>Hypermutation/recombination/contamination tools</a:t>
            </a:r>
          </a:p>
          <a:p>
            <a:pPr marL="619779" lvl="1" indent="-237559" defTabSz="764438">
              <a:spcBef>
                <a:spcPts val="200"/>
              </a:spcBef>
              <a:buClr>
                <a:schemeClr val="accent2"/>
              </a:buClr>
              <a:defRPr sz="1330" b="1"/>
            </a:pPr>
            <a:r>
              <a:rPr dirty="0"/>
              <a:t>Hypermut </a:t>
            </a:r>
            <a:r>
              <a:rPr b="0" dirty="0"/>
              <a:t>identifies sequences that have been hyper-mutated by APOBEC-3G or other restriction factors.</a:t>
            </a:r>
          </a:p>
          <a:p>
            <a:pPr marL="619779" lvl="1" indent="-237559" defTabSz="764438">
              <a:spcBef>
                <a:spcPts val="200"/>
              </a:spcBef>
              <a:buClr>
                <a:schemeClr val="accent2"/>
              </a:buClr>
              <a:defRPr sz="1330" b="1"/>
            </a:pPr>
            <a:r>
              <a:rPr dirty="0"/>
              <a:t>Highlighter</a:t>
            </a:r>
            <a:r>
              <a:rPr b="0" dirty="0"/>
              <a:t> reveals discordance within groups of putatively related sequences.</a:t>
            </a:r>
            <a:endParaRPr sz="2280" dirty="0"/>
          </a:p>
          <a:p>
            <a:pPr marL="619779" lvl="1" indent="-237559" defTabSz="764438">
              <a:spcBef>
                <a:spcPts val="200"/>
              </a:spcBef>
              <a:buClr>
                <a:schemeClr val="accent2"/>
              </a:buClr>
              <a:defRPr sz="1330" b="1"/>
            </a:pPr>
            <a:r>
              <a:rPr dirty="0"/>
              <a:t>RIP </a:t>
            </a:r>
            <a:r>
              <a:rPr b="0" dirty="0"/>
              <a:t>(Recombinant Identification Program) detects recombination between HIV-1 subtypes.</a:t>
            </a:r>
            <a:endParaRPr sz="2280" dirty="0"/>
          </a:p>
          <a:p>
            <a:pPr marL="619779" lvl="1" indent="-237559" defTabSz="764438">
              <a:spcBef>
                <a:spcPts val="200"/>
              </a:spcBef>
              <a:buClr>
                <a:schemeClr val="accent2"/>
              </a:buClr>
              <a:defRPr sz="1330" b="1"/>
            </a:pPr>
            <a:r>
              <a:rPr dirty="0"/>
              <a:t>TreeMaker</a:t>
            </a:r>
            <a:r>
              <a:rPr b="0" dirty="0"/>
              <a:t> generates a neighbor-joining phylogenetic tree.</a:t>
            </a:r>
            <a:endParaRPr sz="2280" dirty="0"/>
          </a:p>
          <a:p>
            <a:pPr marL="619779" lvl="1" indent="-237559" defTabSz="764438">
              <a:spcBef>
                <a:spcPts val="200"/>
              </a:spcBef>
              <a:buClr>
                <a:schemeClr val="accent2"/>
              </a:buClr>
              <a:defRPr sz="1330" b="1"/>
            </a:pPr>
            <a:r>
              <a:rPr dirty="0"/>
              <a:t>Quality Control </a:t>
            </a:r>
            <a:r>
              <a:rPr b="0" dirty="0"/>
              <a:t>performs HyperMut, RIP subtyping, Treemaker, GeneCutter, etc…</a:t>
            </a:r>
          </a:p>
          <a:p>
            <a:pPr marL="285337" indent="-285337" defTabSz="764438">
              <a:spcBef>
                <a:spcPts val="300"/>
              </a:spcBef>
              <a:defRPr sz="1615" b="1"/>
            </a:pPr>
            <a:r>
              <a:rPr dirty="0"/>
              <a:t>Location identification</a:t>
            </a:r>
            <a:endParaRPr sz="1330" dirty="0"/>
          </a:p>
          <a:p>
            <a:pPr marL="619779" lvl="1" indent="-237559" defTabSz="764438">
              <a:spcBef>
                <a:spcPts val="200"/>
              </a:spcBef>
              <a:buClr>
                <a:schemeClr val="accent2"/>
              </a:buClr>
              <a:defRPr sz="1330" b="1"/>
            </a:pPr>
            <a:r>
              <a:rPr dirty="0"/>
              <a:t>Sequence locator </a:t>
            </a:r>
            <a:r>
              <a:rPr b="0" dirty="0"/>
              <a:t>unambiguously locates DNA and amino-acid sequences relative to a standard reference.</a:t>
            </a:r>
          </a:p>
          <a:p>
            <a:pPr marL="619779" lvl="1" indent="-237559" defTabSz="764438">
              <a:spcBef>
                <a:spcPts val="200"/>
              </a:spcBef>
              <a:buClr>
                <a:schemeClr val="accent2"/>
              </a:buClr>
              <a:defRPr sz="1330" b="1"/>
            </a:pPr>
            <a:r>
              <a:rPr dirty="0"/>
              <a:t>GenBank Entry Generation</a:t>
            </a:r>
            <a:r>
              <a:rPr b="0" dirty="0"/>
              <a:t> does what it says</a:t>
            </a:r>
          </a:p>
          <a:p>
            <a:pPr marL="285337" indent="-285337" defTabSz="764438">
              <a:spcBef>
                <a:spcPts val="300"/>
              </a:spcBef>
              <a:defRPr sz="1615" b="1"/>
            </a:pPr>
            <a:r>
              <a:rPr dirty="0"/>
              <a:t>Sequence identifiers</a:t>
            </a:r>
            <a:endParaRPr sz="1330" dirty="0"/>
          </a:p>
          <a:p>
            <a:pPr marL="619779" lvl="1" indent="-237559" defTabSz="764438">
              <a:spcBef>
                <a:spcPts val="200"/>
              </a:spcBef>
              <a:buClr>
                <a:schemeClr val="accent2"/>
              </a:buClr>
              <a:defRPr sz="1330" b="1"/>
            </a:pPr>
            <a:r>
              <a:rPr dirty="0"/>
              <a:t>Search interface </a:t>
            </a:r>
            <a:r>
              <a:rPr b="0" dirty="0"/>
              <a:t>simplifies generation of uniform sequence names with useful information.</a:t>
            </a:r>
          </a:p>
        </p:txBody>
      </p:sp>
      <p:sp>
        <p:nvSpPr>
          <p:cNvPr id="364" name="Shape 364"/>
          <p:cNvSpPr/>
          <p:nvPr/>
        </p:nvSpPr>
        <p:spPr>
          <a:xfrm>
            <a:off x="-108476" y="63499"/>
            <a:ext cx="10275352"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3600">
                <a:solidFill>
                  <a:srgbClr val="3333FF"/>
                </a:solidFill>
                <a:latin typeface="Arial Black"/>
                <a:ea typeface="Arial Black"/>
                <a:cs typeface="Arial Black"/>
                <a:sym typeface="Arial Black"/>
              </a:defRPr>
            </a:lvl1pPr>
          </a:lstStyle>
          <a:p>
            <a:r>
              <a:t>Common problems with HIV sequences</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363">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63">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3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63">
                                            <p:txEl>
                                              <p:pRg st="5" end="5"/>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363">
                                            <p:txEl>
                                              <p:pRg st="6" end="6"/>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363">
                                            <p:txEl>
                                              <p:pRg st="7" end="7"/>
                                            </p:txEl>
                                          </p:spTgt>
                                        </p:tgtEl>
                                        <p:attrNameLst>
                                          <p:attrName>style.visibility</p:attrName>
                                        </p:attrNameLst>
                                      </p:cBhvr>
                                      <p:to>
                                        <p:strVal val="visible"/>
                                      </p:to>
                                    </p:set>
                                  </p:childTnLst>
                                </p:cTn>
                              </p:par>
                              <p:par>
                                <p:cTn id="27" presetID="1" presetClass="entr" presetSubtype="0" fill="hold" grpId="1" nodeType="withEffect">
                                  <p:stCondLst>
                                    <p:cond delay="0"/>
                                  </p:stCondLst>
                                  <p:iterate>
                                    <p:tmAbs val="0"/>
                                  </p:iterate>
                                  <p:childTnLst>
                                    <p:set>
                                      <p:cBhvr>
                                        <p:cTn id="28" fill="hold"/>
                                        <p:tgtEl>
                                          <p:spTgt spid="36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63">
                                            <p:txEl>
                                              <p:pRg st="28" end="2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363">
                                            <p:txEl>
                                              <p:pRg st="29" end="29"/>
                                            </p:txEl>
                                          </p:spTgt>
                                        </p:tgtEl>
                                        <p:attrNameLst>
                                          <p:attrName>style.visibility</p:attrName>
                                        </p:attrNameLst>
                                      </p:cBhvr>
                                      <p:to>
                                        <p:strVal val="visible"/>
                                      </p:to>
                                    </p:set>
                                  </p:childTnLst>
                                </p:cTn>
                              </p:par>
                              <p:par>
                                <p:cTn id="37" presetID="1" presetClass="entr" presetSubtype="0" fill="hold" grpId="1" nodeType="withEffect">
                                  <p:stCondLst>
                                    <p:cond delay="0"/>
                                  </p:stCondLst>
                                  <p:iterate>
                                    <p:tmAbs val="0"/>
                                  </p:iterate>
                                  <p:childTnLst>
                                    <p:set>
                                      <p:cBhvr>
                                        <p:cTn id="38" fill="hold"/>
                                        <p:tgtEl>
                                          <p:spTgt spid="363">
                                            <p:txEl>
                                              <p:pRg st="30" end="30"/>
                                            </p:txEl>
                                          </p:spTgt>
                                        </p:tgtEl>
                                        <p:attrNameLst>
                                          <p:attrName>style.visibility</p:attrName>
                                        </p:attrNameLst>
                                      </p:cBhvr>
                                      <p:to>
                                        <p:strVal val="visible"/>
                                      </p:to>
                                    </p:set>
                                  </p:childTnLst>
                                </p:cTn>
                              </p:par>
                              <p:par>
                                <p:cTn id="39" presetID="1" presetClass="entr" presetSubtype="0" fill="hold" grpId="1" nodeType="withEffect">
                                  <p:stCondLst>
                                    <p:cond delay="0"/>
                                  </p:stCondLst>
                                  <p:iterate>
                                    <p:tmAbs val="0"/>
                                  </p:iterate>
                                  <p:childTnLst>
                                    <p:set>
                                      <p:cBhvr>
                                        <p:cTn id="40" fill="hold"/>
                                        <p:tgtEl>
                                          <p:spTgt spid="363">
                                            <p:txEl>
                                              <p:pRg st="31" end="31"/>
                                            </p:txEl>
                                          </p:spTgt>
                                        </p:tgtEl>
                                        <p:attrNameLst>
                                          <p:attrName>style.visibility</p:attrName>
                                        </p:attrNameLst>
                                      </p:cBhvr>
                                      <p:to>
                                        <p:strVal val="visible"/>
                                      </p:to>
                                    </p:set>
                                  </p:childTnLst>
                                </p:cTn>
                              </p:par>
                              <p:par>
                                <p:cTn id="41" presetID="1" presetClass="entr" presetSubtype="0" fill="hold" grpId="1" nodeType="withEffect">
                                  <p:stCondLst>
                                    <p:cond delay="0"/>
                                  </p:stCondLst>
                                  <p:iterate>
                                    <p:tmAbs val="0"/>
                                  </p:iterate>
                                  <p:childTnLst>
                                    <p:set>
                                      <p:cBhvr>
                                        <p:cTn id="42" fill="hold"/>
                                        <p:tgtEl>
                                          <p:spTgt spid="363">
                                            <p:txEl>
                                              <p:pRg st="32" end="3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363">
                                            <p:txEl>
                                              <p:pRg st="33" end="33"/>
                                            </p:txEl>
                                          </p:spTgt>
                                        </p:tgtEl>
                                        <p:attrNameLst>
                                          <p:attrName>style.visibility</p:attrName>
                                        </p:attrNameLst>
                                      </p:cBhvr>
                                      <p:to>
                                        <p:strVal val="visible"/>
                                      </p:to>
                                    </p:set>
                                  </p:childTnLst>
                                </p:cTn>
                              </p:par>
                              <p:par>
                                <p:cTn id="47" presetID="1" presetClass="entr" presetSubtype="0" fill="hold" grpId="1" nodeType="withEffect">
                                  <p:stCondLst>
                                    <p:cond delay="0"/>
                                  </p:stCondLst>
                                  <p:iterate>
                                    <p:tmAbs val="0"/>
                                  </p:iterate>
                                  <p:childTnLst>
                                    <p:set>
                                      <p:cBhvr>
                                        <p:cTn id="48" fill="hold"/>
                                        <p:tgtEl>
                                          <p:spTgt spid="363">
                                            <p:txEl>
                                              <p:pRg st="34" end="34"/>
                                            </p:txEl>
                                          </p:spTgt>
                                        </p:tgtEl>
                                        <p:attrNameLst>
                                          <p:attrName>style.visibility</p:attrName>
                                        </p:attrNameLst>
                                      </p:cBhvr>
                                      <p:to>
                                        <p:strVal val="visible"/>
                                      </p:to>
                                    </p:set>
                                  </p:childTnLst>
                                </p:cTn>
                              </p:par>
                              <p:par>
                                <p:cTn id="49" presetID="1" presetClass="entr" presetSubtype="0" fill="hold" grpId="1" nodeType="withEffect">
                                  <p:stCondLst>
                                    <p:cond delay="0"/>
                                  </p:stCondLst>
                                  <p:iterate>
                                    <p:tmAbs val="0"/>
                                  </p:iterate>
                                  <p:childTnLst>
                                    <p:set>
                                      <p:cBhvr>
                                        <p:cTn id="50" fill="hold"/>
                                        <p:tgtEl>
                                          <p:spTgt spid="363">
                                            <p:txEl>
                                              <p:pRg st="35" end="35"/>
                                            </p:txEl>
                                          </p:spTgt>
                                        </p:tgtEl>
                                        <p:attrNameLst>
                                          <p:attrName>style.visibility</p:attrName>
                                        </p:attrNameLst>
                                      </p:cBhvr>
                                      <p:to>
                                        <p:strVal val="visible"/>
                                      </p:to>
                                    </p:set>
                                  </p:childTnLst>
                                </p:cTn>
                              </p:par>
                              <p:par>
                                <p:cTn id="51" presetID="1" presetClass="entr" presetSubtype="0" fill="hold" grpId="1" nodeType="withEffect">
                                  <p:stCondLst>
                                    <p:cond delay="0"/>
                                  </p:stCondLst>
                                  <p:iterate>
                                    <p:tmAbs val="0"/>
                                  </p:iterate>
                                  <p:childTnLst>
                                    <p:set>
                                      <p:cBhvr>
                                        <p:cTn id="52" fill="hold"/>
                                        <p:tgtEl>
                                          <p:spTgt spid="363">
                                            <p:txEl>
                                              <p:pRg st="36" end="36"/>
                                            </p:txEl>
                                          </p:spTgt>
                                        </p:tgtEl>
                                        <p:attrNameLst>
                                          <p:attrName>style.visibility</p:attrName>
                                        </p:attrNameLst>
                                      </p:cBhvr>
                                      <p:to>
                                        <p:strVal val="visible"/>
                                      </p:to>
                                    </p:set>
                                  </p:childTnLst>
                                </p:cTn>
                              </p:par>
                              <p:par>
                                <p:cTn id="53" presetID="1" presetClass="entr" presetSubtype="0" fill="hold" grpId="1" nodeType="withEffect">
                                  <p:stCondLst>
                                    <p:cond delay="0"/>
                                  </p:stCondLst>
                                  <p:iterate>
                                    <p:tmAbs val="0"/>
                                  </p:iterate>
                                  <p:childTnLst>
                                    <p:set>
                                      <p:cBhvr>
                                        <p:cTn id="54" fill="hold"/>
                                        <p:tgtEl>
                                          <p:spTgt spid="363">
                                            <p:txEl>
                                              <p:pRg st="37" end="37"/>
                                            </p:txEl>
                                          </p:spTgt>
                                        </p:tgtEl>
                                        <p:attrNameLst>
                                          <p:attrName>style.visibility</p:attrName>
                                        </p:attrNameLst>
                                      </p:cBhvr>
                                      <p:to>
                                        <p:strVal val="visible"/>
                                      </p:to>
                                    </p:set>
                                  </p:childTnLst>
                                </p:cTn>
                              </p:par>
                              <p:par>
                                <p:cTn id="55" presetID="1" presetClass="entr" presetSubtype="0" fill="hold" grpId="1" nodeType="withEffect">
                                  <p:stCondLst>
                                    <p:cond delay="0"/>
                                  </p:stCondLst>
                                  <p:iterate>
                                    <p:tmAbs val="0"/>
                                  </p:iterate>
                                  <p:childTnLst>
                                    <p:set>
                                      <p:cBhvr>
                                        <p:cTn id="56" fill="hold"/>
                                        <p:tgtEl>
                                          <p:spTgt spid="363">
                                            <p:txEl>
                                              <p:pRg st="38" end="3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iterate>
                                    <p:tmAbs val="0"/>
                                  </p:iterate>
                                  <p:childTnLst>
                                    <p:set>
                                      <p:cBhvr>
                                        <p:cTn id="60" fill="hold"/>
                                        <p:tgtEl>
                                          <p:spTgt spid="363">
                                            <p:txEl>
                                              <p:pRg st="39" end="39"/>
                                            </p:txEl>
                                          </p:spTgt>
                                        </p:tgtEl>
                                        <p:attrNameLst>
                                          <p:attrName>style.visibility</p:attrName>
                                        </p:attrNameLst>
                                      </p:cBhvr>
                                      <p:to>
                                        <p:strVal val="visible"/>
                                      </p:to>
                                    </p:set>
                                  </p:childTnLst>
                                </p:cTn>
                              </p:par>
                              <p:par>
                                <p:cTn id="61" presetID="1" presetClass="entr" presetSubtype="0" fill="hold" grpId="1" nodeType="withEffect">
                                  <p:stCondLst>
                                    <p:cond delay="0"/>
                                  </p:stCondLst>
                                  <p:iterate>
                                    <p:tmAbs val="0"/>
                                  </p:iterate>
                                  <p:childTnLst>
                                    <p:set>
                                      <p:cBhvr>
                                        <p:cTn id="62" fill="hold"/>
                                        <p:tgtEl>
                                          <p:spTgt spid="363">
                                            <p:txEl>
                                              <p:pRg st="40" end="40"/>
                                            </p:txEl>
                                          </p:spTgt>
                                        </p:tgtEl>
                                        <p:attrNameLst>
                                          <p:attrName>style.visibility</p:attrName>
                                        </p:attrNameLst>
                                      </p:cBhvr>
                                      <p:to>
                                        <p:strVal val="visible"/>
                                      </p:to>
                                    </p:set>
                                  </p:childTnLst>
                                </p:cTn>
                              </p:par>
                              <p:par>
                                <p:cTn id="63" presetID="1" presetClass="entr" presetSubtype="0" fill="hold" grpId="1" nodeType="withEffect">
                                  <p:stCondLst>
                                    <p:cond delay="0"/>
                                  </p:stCondLst>
                                  <p:iterate>
                                    <p:tmAbs val="0"/>
                                  </p:iterate>
                                  <p:childTnLst>
                                    <p:set>
                                      <p:cBhvr>
                                        <p:cTn id="64" fill="hold"/>
                                        <p:tgtEl>
                                          <p:spTgt spid="363">
                                            <p:txEl>
                                              <p:pRg st="41" end="4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iterate>
                                    <p:tmAbs val="0"/>
                                  </p:iterate>
                                  <p:childTnLst>
                                    <p:set>
                                      <p:cBhvr>
                                        <p:cTn id="68" fill="hold"/>
                                        <p:tgtEl>
                                          <p:spTgt spid="363">
                                            <p:txEl>
                                              <p:pRg st="42" end="42"/>
                                            </p:txEl>
                                          </p:spTgt>
                                        </p:tgtEl>
                                        <p:attrNameLst>
                                          <p:attrName>style.visibility</p:attrName>
                                        </p:attrNameLst>
                                      </p:cBhvr>
                                      <p:to>
                                        <p:strVal val="visible"/>
                                      </p:to>
                                    </p:set>
                                  </p:childTnLst>
                                </p:cTn>
                              </p:par>
                              <p:par>
                                <p:cTn id="69" presetID="1" presetClass="entr" presetSubtype="0" fill="hold" grpId="1" nodeType="withEffect">
                                  <p:stCondLst>
                                    <p:cond delay="0"/>
                                  </p:stCondLst>
                                  <p:iterate>
                                    <p:tmAbs val="0"/>
                                  </p:iterate>
                                  <p:childTnLst>
                                    <p:set>
                                      <p:cBhvr>
                                        <p:cTn id="70" fill="hold"/>
                                        <p:tgtEl>
                                          <p:spTgt spid="363">
                                            <p:txEl>
                                              <p:pRg st="43" end="4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1"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p:cNvSpPr>
          <p:nvPr>
            <p:ph type="title"/>
          </p:nvPr>
        </p:nvSpPr>
        <p:spPr>
          <a:xfrm>
            <a:off x="2780168" y="0"/>
            <a:ext cx="4242154" cy="861851"/>
          </a:xfrm>
          <a:prstGeom prst="rect">
            <a:avLst/>
          </a:prstGeom>
        </p:spPr>
        <p:txBody>
          <a:bodyPr/>
          <a:lstStyle/>
          <a:p>
            <a:r>
              <a:t>Gene Cutter </a:t>
            </a:r>
          </a:p>
        </p:txBody>
      </p:sp>
      <p:sp>
        <p:nvSpPr>
          <p:cNvPr id="367" name="Shape 367"/>
          <p:cNvSpPr>
            <a:spLocks noGrp="1"/>
          </p:cNvSpPr>
          <p:nvPr>
            <p:ph type="body" idx="1"/>
          </p:nvPr>
        </p:nvSpPr>
        <p:spPr>
          <a:xfrm>
            <a:off x="482972" y="847193"/>
            <a:ext cx="9098013" cy="6663778"/>
          </a:xfrm>
          <a:prstGeom prst="rect">
            <a:avLst/>
          </a:prstGeom>
        </p:spPr>
        <p:txBody>
          <a:bodyPr/>
          <a:lstStyle/>
          <a:p>
            <a:pPr marL="0" indent="0">
              <a:spcBef>
                <a:spcPts val="400"/>
              </a:spcBef>
              <a:buSzTx/>
              <a:buNone/>
              <a:defRPr sz="2000" b="1"/>
            </a:pPr>
            <a:r>
              <a:t>Unconventional Alignment/Homology program specialized for HIV</a:t>
            </a:r>
          </a:p>
          <a:p>
            <a:pPr marL="798512" lvl="1" indent="-341312">
              <a:spcBef>
                <a:spcPts val="400"/>
              </a:spcBef>
              <a:buSzPct val="75000"/>
              <a:buChar char="■"/>
              <a:defRPr sz="2000"/>
            </a:pPr>
            <a:r>
              <a:t>copes with indels (“dead” viruses), IUPAC ambiguities, overlapping (multi-frame) coding sequences, “unalignable” variable regions</a:t>
            </a:r>
          </a:p>
          <a:p>
            <a:pPr marL="798512" lvl="1" indent="-341312">
              <a:spcBef>
                <a:spcPts val="400"/>
              </a:spcBef>
              <a:buSzPct val="75000"/>
              <a:buChar char="■"/>
              <a:defRPr sz="2000"/>
            </a:pPr>
            <a:r>
              <a:t>produces DNA alignments by codon, as well as amino-acid alignments for multiple genes</a:t>
            </a:r>
          </a:p>
          <a:p>
            <a:pPr marL="798512" lvl="1" indent="-341312">
              <a:spcBef>
                <a:spcPts val="400"/>
              </a:spcBef>
              <a:buSzPct val="75000"/>
              <a:buChar char="■"/>
              <a:defRPr sz="2000"/>
            </a:pPr>
            <a:r>
              <a:t>Aligns to reference sequence (HXB2 or SIV-Mac239) via HMMer</a:t>
            </a:r>
          </a:p>
          <a:p>
            <a:pPr marL="798512" lvl="1" indent="-341312">
              <a:spcBef>
                <a:spcPts val="400"/>
              </a:spcBef>
              <a:buSzPct val="75000"/>
              <a:buChar char="■"/>
              <a:defRPr sz="2000"/>
            </a:pPr>
            <a:r>
              <a:t>Splits sequences into genes, and translates each gene to protein</a:t>
            </a:r>
          </a:p>
          <a:p>
            <a:pPr marL="0" indent="0">
              <a:spcBef>
                <a:spcPts val="400"/>
              </a:spcBef>
              <a:buSzTx/>
              <a:buNone/>
              <a:defRPr sz="2000" b="1"/>
            </a:pPr>
            <a:r>
              <a:t>Useful for processing new sequence data</a:t>
            </a:r>
          </a:p>
          <a:p>
            <a:pPr marL="798512" lvl="1" indent="-341312">
              <a:spcBef>
                <a:spcPts val="400"/>
              </a:spcBef>
              <a:buSzPct val="75000"/>
              <a:buChar char="■"/>
              <a:defRPr sz="2000"/>
            </a:pPr>
            <a:r>
              <a:t>annotating full length genomes</a:t>
            </a:r>
          </a:p>
          <a:p>
            <a:pPr marL="798512" lvl="1" indent="-341312">
              <a:spcBef>
                <a:spcPts val="400"/>
              </a:spcBef>
              <a:buSzPct val="75000"/>
              <a:buChar char="■"/>
              <a:defRPr sz="2000"/>
            </a:pPr>
            <a:r>
              <a:t>pulling out regions of interest from raw sequence data </a:t>
            </a:r>
          </a:p>
          <a:p>
            <a:pPr marL="0" indent="0">
              <a:spcBef>
                <a:spcPts val="400"/>
              </a:spcBef>
              <a:buSzTx/>
              <a:buNone/>
              <a:defRPr sz="2000" b="1"/>
            </a:pPr>
            <a:r>
              <a:t>For each gene/region, maintains a list of anomalies</a:t>
            </a:r>
          </a:p>
          <a:p>
            <a:pPr marL="798512" lvl="1" indent="-341312">
              <a:spcBef>
                <a:spcPts val="400"/>
              </a:spcBef>
              <a:buSzPct val="75000"/>
              <a:buChar char="■"/>
              <a:defRPr sz="2000"/>
            </a:pPr>
            <a:r>
              <a:t>stop codons</a:t>
            </a:r>
          </a:p>
          <a:p>
            <a:pPr marL="798512" lvl="1" indent="-341312">
              <a:spcBef>
                <a:spcPts val="400"/>
              </a:spcBef>
              <a:buSzPct val="75000"/>
              <a:buChar char="■"/>
              <a:defRPr sz="2000"/>
            </a:pPr>
            <a:r>
              <a:t>codons containing multi-state characters</a:t>
            </a:r>
          </a:p>
          <a:p>
            <a:pPr marL="798512" lvl="1" indent="-341312">
              <a:spcBef>
                <a:spcPts val="400"/>
              </a:spcBef>
              <a:buSzPct val="75000"/>
              <a:buChar char="■"/>
              <a:defRPr sz="2000"/>
            </a:pPr>
            <a:r>
              <a:t>codons containing indels (frame-shifted)</a:t>
            </a:r>
          </a:p>
          <a:p>
            <a:pPr marL="0" indent="0">
              <a:spcBef>
                <a:spcPts val="400"/>
              </a:spcBef>
              <a:buSzTx/>
              <a:buNone/>
              <a:defRPr sz="2000" b="1"/>
            </a:pPr>
            <a:r>
              <a:t>Including HXB2 as a reference may improve results</a:t>
            </a:r>
          </a:p>
          <a:p>
            <a:pPr marL="0" indent="0">
              <a:spcBef>
                <a:spcPts val="1500"/>
              </a:spcBef>
              <a:buSzTx/>
              <a:buNone/>
              <a:defRPr sz="2000" b="1"/>
            </a:pPr>
            <a:r>
              <a:t>Does </a:t>
            </a:r>
            <a:r>
              <a:rPr i="1"/>
              <a:t>not</a:t>
            </a:r>
            <a:r>
              <a:t> address hypermutation or recombination</a:t>
            </a:r>
          </a:p>
          <a:p>
            <a:pPr marL="0" lvl="1" indent="457200">
              <a:spcBef>
                <a:spcPts val="400"/>
              </a:spcBef>
              <a:buSzTx/>
              <a:buNone/>
              <a:defRPr sz="2000"/>
            </a:pPr>
            <a:r>
              <a:t>(see “Hypermut” or “RIP”)</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xfrm>
            <a:off x="503240" y="311150"/>
            <a:ext cx="9051926" cy="1295400"/>
          </a:xfrm>
          <a:prstGeom prst="rect">
            <a:avLst/>
          </a:prstGeom>
        </p:spPr>
        <p:txBody>
          <a:bodyPr/>
          <a:lstStyle/>
          <a:p>
            <a:r>
              <a:t>Datasets and programs</a:t>
            </a:r>
          </a:p>
        </p:txBody>
      </p:sp>
      <p:sp>
        <p:nvSpPr>
          <p:cNvPr id="193" name="Shape 193"/>
          <p:cNvSpPr>
            <a:spLocks noGrp="1"/>
          </p:cNvSpPr>
          <p:nvPr>
            <p:ph type="body" sz="quarter" idx="1"/>
          </p:nvPr>
        </p:nvSpPr>
        <p:spPr>
          <a:xfrm>
            <a:off x="1468011" y="1606550"/>
            <a:ext cx="8087155" cy="941787"/>
          </a:xfrm>
          <a:prstGeom prst="rect">
            <a:avLst/>
          </a:prstGeom>
        </p:spPr>
        <p:txBody>
          <a:bodyPr anchor="t"/>
          <a:lstStyle>
            <a:lvl1pPr defTabSz="457200">
              <a:spcBef>
                <a:spcPts val="0"/>
              </a:spcBef>
              <a:defRPr sz="2800" u="sng">
                <a:solidFill>
                  <a:srgbClr val="0000FF"/>
                </a:solidFill>
                <a:uFill>
                  <a:solidFill>
                    <a:srgbClr val="0000FF"/>
                  </a:solidFill>
                </a:uFill>
                <a:latin typeface="Verdana"/>
                <a:ea typeface="Verdana"/>
                <a:cs typeface="Verdana"/>
                <a:sym typeface="Verdana"/>
                <a:hlinkClick r:id="rId3"/>
              </a:defRPr>
            </a:lvl1pPr>
          </a:lstStyle>
          <a:p>
            <a:pPr>
              <a:defRPr>
                <a:solidFill>
                  <a:srgbClr val="666699"/>
                </a:solidFill>
                <a:uFill>
                  <a:solidFill>
                    <a:srgbClr val="666699"/>
                  </a:solidFill>
                </a:uFill>
              </a:defRPr>
            </a:pPr>
            <a:r>
              <a:rPr dirty="0">
                <a:solidFill>
                  <a:srgbClr val="0000FF"/>
                </a:solidFill>
                <a:uFill>
                  <a:solidFill>
                    <a:srgbClr val="0000FF"/>
                  </a:solidFill>
                </a:uFill>
                <a:hlinkClick r:id="rId3"/>
              </a:rPr>
              <a:t>http://</a:t>
            </a:r>
            <a:r>
              <a:rPr dirty="0" smtClean="0">
                <a:solidFill>
                  <a:srgbClr val="0000FF"/>
                </a:solidFill>
                <a:uFill>
                  <a:solidFill>
                    <a:srgbClr val="0000FF"/>
                  </a:solidFill>
                </a:uFill>
                <a:hlinkClick r:id="rId3"/>
              </a:rPr>
              <a:t>tinyurl.com/HIV</a:t>
            </a:r>
            <a:r>
              <a:rPr lang="en-US" dirty="0" smtClean="0">
                <a:solidFill>
                  <a:srgbClr val="0000FF"/>
                </a:solidFill>
                <a:uFill>
                  <a:solidFill>
                    <a:srgbClr val="0000FF"/>
                  </a:solidFill>
                </a:uFill>
                <a:hlinkClick r:id="rId3"/>
              </a:rPr>
              <a:t>-DB</a:t>
            </a:r>
            <a:r>
              <a:rPr dirty="0" smtClean="0">
                <a:solidFill>
                  <a:srgbClr val="0000FF"/>
                </a:solidFill>
                <a:uFill>
                  <a:solidFill>
                    <a:srgbClr val="0000FF"/>
                  </a:solidFill>
                </a:uFill>
                <a:hlinkClick r:id="rId3"/>
              </a:rPr>
              <a:t>-201</a:t>
            </a:r>
            <a:r>
              <a:rPr lang="en-US" dirty="0" smtClean="0">
                <a:solidFill>
                  <a:srgbClr val="0000FF"/>
                </a:solidFill>
                <a:uFill>
                  <a:solidFill>
                    <a:srgbClr val="0000FF"/>
                  </a:solidFill>
                </a:uFill>
                <a:hlinkClick r:id="rId3"/>
              </a:rPr>
              <a:t>8</a:t>
            </a:r>
            <a:endParaRPr dirty="0">
              <a:solidFill>
                <a:srgbClr val="0000FF"/>
              </a:solidFill>
              <a:uFill>
                <a:solidFill>
                  <a:srgbClr val="0000FF"/>
                </a:solidFill>
              </a:uFill>
              <a:hlinkClick r:id="rId3"/>
            </a:endParaRPr>
          </a:p>
        </p:txBody>
      </p:sp>
      <p:sp>
        <p:nvSpPr>
          <p:cNvPr id="194" name="Shape 194"/>
          <p:cNvSpPr>
            <a:spLocks noGrp="1"/>
          </p:cNvSpPr>
          <p:nvPr>
            <p:ph type="body" idx="13"/>
          </p:nvPr>
        </p:nvSpPr>
        <p:spPr>
          <a:xfrm>
            <a:off x="1084776" y="2575147"/>
            <a:ext cx="2993153" cy="2785663"/>
          </a:xfrm>
          <a:prstGeom prst="rect">
            <a:avLst/>
          </a:prstGeom>
          <a:extLst>
            <a:ext uri="{C572A759-6A51-4108-AA02-DFA0A04FC94B}">
              <ma14:wrappingTextBoxFlag xmlns:ma14="http://schemas.microsoft.com/office/mac/drawingml/2011/main" val="1"/>
            </a:ext>
          </a:extLst>
        </p:spPr>
        <p:txBody>
          <a:bodyPr anchor="t"/>
          <a:lstStyle/>
          <a:p>
            <a:pPr marL="0" indent="0">
              <a:spcBef>
                <a:spcPts val="500"/>
              </a:spcBef>
              <a:buSzTx/>
              <a:buNone/>
              <a:defRPr sz="2400" b="1"/>
            </a:pPr>
            <a:r>
              <a:rPr dirty="0"/>
              <a:t>Aliview</a:t>
            </a:r>
          </a:p>
          <a:p>
            <a:pPr marL="0" indent="0">
              <a:spcBef>
                <a:spcPts val="500"/>
              </a:spcBef>
              <a:buSzTx/>
              <a:buNone/>
              <a:defRPr sz="2400" b="1"/>
            </a:pPr>
            <a:r>
              <a:rPr dirty="0"/>
              <a:t>Bioedit</a:t>
            </a:r>
          </a:p>
          <a:p>
            <a:pPr marL="0" indent="0">
              <a:spcBef>
                <a:spcPts val="500"/>
              </a:spcBef>
              <a:buSzTx/>
              <a:buNone/>
              <a:defRPr sz="2400" b="1"/>
            </a:pPr>
            <a:r>
              <a:rPr dirty="0"/>
              <a:t>Figtree</a:t>
            </a:r>
          </a:p>
          <a:p>
            <a:pPr marL="0" indent="0">
              <a:spcBef>
                <a:spcPts val="500"/>
              </a:spcBef>
              <a:buSzTx/>
              <a:buNone/>
              <a:defRPr sz="2400" b="1"/>
            </a:pPr>
            <a:endParaRPr dirty="0"/>
          </a:p>
          <a:p>
            <a:pPr marL="0" indent="0">
              <a:spcBef>
                <a:spcPts val="500"/>
              </a:spcBef>
              <a:buSzTx/>
              <a:buNone/>
              <a:defRPr sz="2400" b="1"/>
            </a:pPr>
            <a:r>
              <a:rPr dirty="0"/>
              <a:t>updated slides</a:t>
            </a:r>
          </a:p>
          <a:p>
            <a:pPr marL="0" indent="0">
              <a:spcBef>
                <a:spcPts val="500"/>
              </a:spcBef>
              <a:buSzTx/>
              <a:buNone/>
              <a:defRPr sz="2400" b="1"/>
            </a:pPr>
            <a:r>
              <a:rPr dirty="0"/>
              <a:t>datafiles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147" y="2548337"/>
            <a:ext cx="5860473" cy="3294570"/>
          </a:xfrm>
          <a:prstGeom prst="rect">
            <a:avLst/>
          </a:prstGeom>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p:nvPr/>
        </p:nvSpPr>
        <p:spPr>
          <a:xfrm>
            <a:off x="3219450" y="-8415"/>
            <a:ext cx="3606800"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3600">
                <a:solidFill>
                  <a:srgbClr val="00007D"/>
                </a:solidFill>
                <a:latin typeface="Arial Black"/>
                <a:ea typeface="Arial Black"/>
                <a:cs typeface="Arial Black"/>
                <a:sym typeface="Arial Black"/>
              </a:defRPr>
            </a:lvl1pPr>
          </a:lstStyle>
          <a:p>
            <a:r>
              <a:t>Gene Cutter</a:t>
            </a:r>
          </a:p>
        </p:txBody>
      </p:sp>
      <p:pic>
        <p:nvPicPr>
          <p:cNvPr id="370" name="image25.png" descr="Picture 48.png"/>
          <p:cNvPicPr>
            <a:picLocks noChangeAspect="1"/>
          </p:cNvPicPr>
          <p:nvPr/>
        </p:nvPicPr>
        <p:blipFill>
          <a:blip r:embed="rId2">
            <a:extLst/>
          </a:blip>
          <a:stretch>
            <a:fillRect/>
          </a:stretch>
        </p:blipFill>
        <p:spPr>
          <a:xfrm>
            <a:off x="222250" y="887412"/>
            <a:ext cx="4757738" cy="6172202"/>
          </a:xfrm>
          <a:prstGeom prst="rect">
            <a:avLst/>
          </a:prstGeom>
          <a:ln w="12700">
            <a:miter lim="400000"/>
          </a:ln>
        </p:spPr>
      </p:pic>
      <p:sp>
        <p:nvSpPr>
          <p:cNvPr id="371" name="Shape 371"/>
          <p:cNvSpPr/>
          <p:nvPr/>
        </p:nvSpPr>
        <p:spPr>
          <a:xfrm>
            <a:off x="5660316" y="2983502"/>
            <a:ext cx="4170732" cy="11507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Input is our data plus the “reference Set” and any other sequences we chose to add from the search interface.</a:t>
            </a:r>
          </a:p>
          <a:p>
            <a:pPr>
              <a:defRPr>
                <a:solidFill>
                  <a:srgbClr val="FF0000"/>
                </a:solidFill>
                <a:latin typeface="+mj-lt"/>
                <a:ea typeface="+mj-ea"/>
                <a:cs typeface="+mj-cs"/>
                <a:sym typeface="Arial"/>
              </a:defRPr>
            </a:pPr>
            <a:r>
              <a:t>Input: GeneCutterInput.FASTA</a:t>
            </a:r>
          </a:p>
        </p:txBody>
      </p:sp>
      <p:sp>
        <p:nvSpPr>
          <p:cNvPr id="372" name="Shape 372"/>
          <p:cNvSpPr/>
          <p:nvPr/>
        </p:nvSpPr>
        <p:spPr>
          <a:xfrm flipV="1">
            <a:off x="3035300" y="3990974"/>
            <a:ext cx="2570165" cy="603252"/>
          </a:xfrm>
          <a:prstGeom prst="line">
            <a:avLst/>
          </a:prstGeom>
          <a:ln w="50800">
            <a:solidFill>
              <a:srgbClr val="FF0000"/>
            </a:solidFill>
            <a:miter/>
            <a:headEnd type="triangle"/>
          </a:ln>
        </p:spPr>
        <p:txBody>
          <a:bodyPr lIns="45718" tIns="45718" rIns="45718" bIns="45718"/>
          <a:lstStyle/>
          <a:p>
            <a:endParaRPr/>
          </a:p>
        </p:txBody>
      </p:sp>
      <p:sp>
        <p:nvSpPr>
          <p:cNvPr id="373" name="Shape 373"/>
          <p:cNvSpPr/>
          <p:nvPr/>
        </p:nvSpPr>
        <p:spPr>
          <a:xfrm flipV="1">
            <a:off x="1684337" y="6378575"/>
            <a:ext cx="3719514" cy="160340"/>
          </a:xfrm>
          <a:prstGeom prst="line">
            <a:avLst/>
          </a:prstGeom>
          <a:ln w="50800">
            <a:solidFill>
              <a:srgbClr val="FF0000"/>
            </a:solidFill>
            <a:miter/>
            <a:headEnd type="triangle"/>
          </a:ln>
        </p:spPr>
        <p:txBody>
          <a:bodyPr lIns="45718" tIns="45718" rIns="45718" bIns="45718"/>
          <a:lstStyle/>
          <a:p>
            <a:endParaRPr/>
          </a:p>
        </p:txBody>
      </p:sp>
      <p:sp>
        <p:nvSpPr>
          <p:cNvPr id="374" name="Shape 374"/>
          <p:cNvSpPr/>
          <p:nvPr/>
        </p:nvSpPr>
        <p:spPr>
          <a:xfrm>
            <a:off x="2019298" y="5876925"/>
            <a:ext cx="3414716" cy="195264"/>
          </a:xfrm>
          <a:prstGeom prst="line">
            <a:avLst/>
          </a:prstGeom>
          <a:ln w="50800">
            <a:solidFill>
              <a:srgbClr val="FF0000"/>
            </a:solidFill>
            <a:miter/>
            <a:headEnd type="triangle"/>
          </a:ln>
        </p:spPr>
        <p:txBody>
          <a:bodyPr lIns="45718" tIns="45718" rIns="45718" bIns="45718"/>
          <a:lstStyle/>
          <a:p>
            <a:endParaRPr/>
          </a:p>
        </p:txBody>
      </p:sp>
      <p:sp>
        <p:nvSpPr>
          <p:cNvPr id="375" name="Shape 375"/>
          <p:cNvSpPr/>
          <p:nvPr/>
        </p:nvSpPr>
        <p:spPr>
          <a:xfrm>
            <a:off x="2552700" y="5297487"/>
            <a:ext cx="2919415" cy="536578"/>
          </a:xfrm>
          <a:prstGeom prst="line">
            <a:avLst/>
          </a:prstGeom>
          <a:ln w="50800">
            <a:solidFill>
              <a:srgbClr val="FF0000"/>
            </a:solidFill>
            <a:miter/>
            <a:headEnd type="triangle"/>
          </a:ln>
        </p:spPr>
        <p:txBody>
          <a:bodyPr lIns="45718" tIns="45718" rIns="45718" bIns="45718"/>
          <a:lstStyle/>
          <a:p>
            <a:endParaRPr/>
          </a:p>
        </p:txBody>
      </p:sp>
      <p:sp>
        <p:nvSpPr>
          <p:cNvPr id="376" name="Shape 376"/>
          <p:cNvSpPr/>
          <p:nvPr/>
        </p:nvSpPr>
        <p:spPr>
          <a:xfrm>
            <a:off x="5605462" y="5611812"/>
            <a:ext cx="3500438"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For this exercise, we want the Env gene, codon aligned, but not translated to proteins.</a:t>
            </a:r>
          </a:p>
        </p:txBody>
      </p:sp>
      <p:sp>
        <p:nvSpPr>
          <p:cNvPr id="377" name="Shape 377"/>
          <p:cNvSpPr/>
          <p:nvPr/>
        </p:nvSpPr>
        <p:spPr>
          <a:xfrm>
            <a:off x="5699497" y="6482879"/>
            <a:ext cx="3725350" cy="35836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FF0000"/>
                </a:solidFill>
                <a:latin typeface="+mj-lt"/>
                <a:ea typeface="+mj-ea"/>
                <a:cs typeface="+mj-cs"/>
                <a:sym typeface="Arial"/>
              </a:defRPr>
            </a:pPr>
            <a:r>
              <a:t>Output: </a:t>
            </a:r>
            <a:r>
              <a:rPr>
                <a:latin typeface="Lucida Grande"/>
                <a:ea typeface="Lucida Grande"/>
                <a:cs typeface="Lucida Grande"/>
                <a:sym typeface="Lucida Grande"/>
              </a:rPr>
              <a:t>GeneCutterOutput.FASTA</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p:cNvSpPr>
          <p:nvPr>
            <p:ph type="title"/>
          </p:nvPr>
        </p:nvSpPr>
        <p:spPr>
          <a:xfrm>
            <a:off x="501650" y="174625"/>
            <a:ext cx="9055100" cy="1206500"/>
          </a:xfrm>
          <a:prstGeom prst="rect">
            <a:avLst/>
          </a:prstGeom>
        </p:spPr>
        <p:txBody>
          <a:bodyPr/>
          <a:lstStyle/>
          <a:p>
            <a:r>
              <a:t>Gene Cutter Results</a:t>
            </a:r>
          </a:p>
        </p:txBody>
      </p:sp>
      <p:sp>
        <p:nvSpPr>
          <p:cNvPr id="380" name="Shape 380"/>
          <p:cNvSpPr>
            <a:spLocks noGrp="1"/>
          </p:cNvSpPr>
          <p:nvPr>
            <p:ph type="body" sz="half" idx="1"/>
          </p:nvPr>
        </p:nvSpPr>
        <p:spPr>
          <a:xfrm>
            <a:off x="533400" y="4191000"/>
            <a:ext cx="8991600" cy="2438400"/>
          </a:xfrm>
          <a:prstGeom prst="rect">
            <a:avLst/>
          </a:prstGeom>
        </p:spPr>
        <p:txBody>
          <a:bodyPr/>
          <a:lstStyle/>
          <a:p>
            <a:pPr>
              <a:spcBef>
                <a:spcPts val="600"/>
              </a:spcBef>
              <a:defRPr sz="2800"/>
            </a:pPr>
            <a:r>
              <a:t>Results are stored on our server</a:t>
            </a:r>
          </a:p>
          <a:p>
            <a:pPr marL="741362" lvl="1" indent="-284162">
              <a:spcBef>
                <a:spcPts val="500"/>
              </a:spcBef>
              <a:buClr>
                <a:schemeClr val="accent2"/>
              </a:buClr>
              <a:defRPr sz="2400"/>
            </a:pPr>
            <a:r>
              <a:t>An HTML link is e-mailed to the user when the run is complete</a:t>
            </a:r>
            <a:endParaRPr sz="2800"/>
          </a:p>
          <a:p>
            <a:pPr marL="741362" lvl="1" indent="-284162">
              <a:spcBef>
                <a:spcPts val="500"/>
              </a:spcBef>
              <a:buClr>
                <a:schemeClr val="accent2"/>
              </a:buClr>
              <a:defRPr sz="2400"/>
            </a:pPr>
            <a:r>
              <a:t>For this workshop, we will provide example files.</a:t>
            </a:r>
          </a:p>
        </p:txBody>
      </p:sp>
      <p:pic>
        <p:nvPicPr>
          <p:cNvPr id="381" name="image26.png"/>
          <p:cNvPicPr>
            <a:picLocks noChangeAspect="1"/>
          </p:cNvPicPr>
          <p:nvPr/>
        </p:nvPicPr>
        <p:blipFill>
          <a:blip r:embed="rId2">
            <a:extLst/>
          </a:blip>
          <a:stretch>
            <a:fillRect/>
          </a:stretch>
        </p:blipFill>
        <p:spPr>
          <a:xfrm>
            <a:off x="1371600" y="990600"/>
            <a:ext cx="7391400" cy="3297238"/>
          </a:xfrm>
          <a:prstGeom prst="rect">
            <a:avLst/>
          </a:prstGeom>
          <a:ln w="12700">
            <a:miter lim="400000"/>
          </a:ln>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p:nvPr/>
        </p:nvSpPr>
        <p:spPr>
          <a:xfrm>
            <a:off x="74943" y="-41753"/>
            <a:ext cx="9102064"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3600">
                <a:solidFill>
                  <a:srgbClr val="00007D"/>
                </a:solidFill>
                <a:latin typeface="Arial Black"/>
                <a:ea typeface="Arial Black"/>
                <a:cs typeface="Arial Black"/>
                <a:sym typeface="Arial Black"/>
              </a:defRPr>
            </a:lvl1pPr>
          </a:lstStyle>
          <a:p>
            <a:r>
              <a:t>Gene Cutter Alignment</a:t>
            </a:r>
          </a:p>
        </p:txBody>
      </p:sp>
      <p:sp>
        <p:nvSpPr>
          <p:cNvPr id="384" name="Shape 384"/>
          <p:cNvSpPr/>
          <p:nvPr/>
        </p:nvSpPr>
        <p:spPr>
          <a:xfrm>
            <a:off x="136028" y="4993385"/>
            <a:ext cx="3713363" cy="1158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GeneCutter alignment: “unalignable” regions compressed, </a:t>
            </a:r>
          </a:p>
          <a:p>
            <a:pPr>
              <a:defRPr>
                <a:latin typeface="+mj-lt"/>
                <a:ea typeface="+mj-ea"/>
                <a:cs typeface="+mj-cs"/>
                <a:sym typeface="Arial"/>
              </a:defRPr>
            </a:pPr>
            <a:r>
              <a:t>bases codon-aligned throughout.</a:t>
            </a:r>
          </a:p>
          <a:p>
            <a:pPr>
              <a:defRPr>
                <a:solidFill>
                  <a:srgbClr val="FF0000"/>
                </a:solidFill>
                <a:latin typeface="Lucida Grande"/>
                <a:ea typeface="Lucida Grande"/>
                <a:cs typeface="Lucida Grande"/>
                <a:sym typeface="Lucida Grande"/>
              </a:defRPr>
            </a:pPr>
            <a:r>
              <a:t>File: GeneCutterOutput.FASTA</a:t>
            </a:r>
          </a:p>
        </p:txBody>
      </p:sp>
      <p:sp>
        <p:nvSpPr>
          <p:cNvPr id="385" name="Shape 385"/>
          <p:cNvSpPr/>
          <p:nvPr/>
        </p:nvSpPr>
        <p:spPr>
          <a:xfrm>
            <a:off x="4860859" y="564883"/>
            <a:ext cx="5768805" cy="7705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latin typeface="+mj-lt"/>
                <a:ea typeface="+mj-ea"/>
                <a:cs typeface="+mj-cs"/>
                <a:sym typeface="Arial"/>
              </a:defRPr>
            </a:pPr>
            <a:r>
              <a:t>Result saved in Outputs folder</a:t>
            </a:r>
          </a:p>
          <a:p>
            <a:pPr>
              <a:defRPr sz="1600">
                <a:latin typeface="+mj-lt"/>
                <a:ea typeface="+mj-ea"/>
                <a:cs typeface="+mj-cs"/>
                <a:sym typeface="Arial"/>
              </a:defRPr>
            </a:pPr>
            <a:r>
              <a:t>Alignments viewed with Pixel  </a:t>
            </a:r>
          </a:p>
          <a:p>
            <a:pPr>
              <a:defRPr sz="1600">
                <a:latin typeface="+mj-lt"/>
                <a:ea typeface="+mj-ea"/>
                <a:cs typeface="+mj-cs"/>
                <a:sym typeface="Arial"/>
              </a:defRPr>
            </a:pPr>
            <a:r>
              <a:t>http://www.hiv.lanl.gov/content/sequence/pixel/pixel.html</a:t>
            </a:r>
          </a:p>
        </p:txBody>
      </p:sp>
      <p:sp>
        <p:nvSpPr>
          <p:cNvPr id="386" name="Shape 386"/>
          <p:cNvSpPr/>
          <p:nvPr/>
        </p:nvSpPr>
        <p:spPr>
          <a:xfrm>
            <a:off x="317334" y="6316977"/>
            <a:ext cx="3350750" cy="1354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700">
                <a:latin typeface="+mj-lt"/>
                <a:ea typeface="+mj-ea"/>
                <a:cs typeface="+mj-cs"/>
                <a:sym typeface="Arial"/>
              </a:defRPr>
            </a:pPr>
            <a:r>
              <a:t>Can be viewed with BioEdit, Aliview, Se-Al or other multiple sequence alignment editors.</a:t>
            </a:r>
          </a:p>
          <a:p>
            <a:pPr>
              <a:defRPr sz="1700" b="1">
                <a:latin typeface="+mj-lt"/>
                <a:ea typeface="+mj-ea"/>
                <a:cs typeface="+mj-cs"/>
                <a:sym typeface="Arial"/>
              </a:defRPr>
            </a:pPr>
            <a:r>
              <a:t>Options: translations of all genes in proper reading frames</a:t>
            </a:r>
          </a:p>
        </p:txBody>
      </p:sp>
      <p:pic>
        <p:nvPicPr>
          <p:cNvPr id="387" name="image27.png"/>
          <p:cNvPicPr>
            <a:picLocks noChangeAspect="1"/>
          </p:cNvPicPr>
          <p:nvPr/>
        </p:nvPicPr>
        <p:blipFill>
          <a:blip r:embed="rId2">
            <a:extLst/>
          </a:blip>
          <a:stretch>
            <a:fillRect/>
          </a:stretch>
        </p:blipFill>
        <p:spPr>
          <a:xfrm>
            <a:off x="1090281" y="1483782"/>
            <a:ext cx="4537365" cy="3048002"/>
          </a:xfrm>
          <a:prstGeom prst="rect">
            <a:avLst/>
          </a:prstGeom>
          <a:ln w="12700">
            <a:miter lim="400000"/>
          </a:ln>
        </p:spPr>
      </p:pic>
      <p:grpSp>
        <p:nvGrpSpPr>
          <p:cNvPr id="390" name="Group 390"/>
          <p:cNvGrpSpPr/>
          <p:nvPr/>
        </p:nvGrpSpPr>
        <p:grpSpPr>
          <a:xfrm>
            <a:off x="362479" y="1483395"/>
            <a:ext cx="9586374" cy="3048001"/>
            <a:chOff x="0" y="0"/>
            <a:chExt cx="9586372" cy="3048000"/>
          </a:xfrm>
        </p:grpSpPr>
        <p:pic>
          <p:nvPicPr>
            <p:cNvPr id="388" name="image28.png"/>
            <p:cNvPicPr>
              <a:picLocks noChangeAspect="1"/>
            </p:cNvPicPr>
            <p:nvPr/>
          </p:nvPicPr>
          <p:blipFill>
            <a:blip r:embed="rId3">
              <a:extLst/>
            </a:blip>
            <a:stretch>
              <a:fillRect/>
            </a:stretch>
          </p:blipFill>
          <p:spPr>
            <a:xfrm>
              <a:off x="727802" y="0"/>
              <a:ext cx="8858572" cy="3048001"/>
            </a:xfrm>
            <a:prstGeom prst="rect">
              <a:avLst/>
            </a:prstGeom>
            <a:ln w="12700" cap="flat">
              <a:noFill/>
              <a:miter lim="400000"/>
            </a:ln>
            <a:effectLst/>
          </p:spPr>
        </p:pic>
        <p:sp>
          <p:nvSpPr>
            <p:cNvPr id="389" name="Shape 389"/>
            <p:cNvSpPr/>
            <p:nvPr/>
          </p:nvSpPr>
          <p:spPr>
            <a:xfrm>
              <a:off x="0" y="873300"/>
              <a:ext cx="1178390" cy="61736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a:latin typeface="+mj-lt"/>
                  <a:ea typeface="+mj-ea"/>
                  <a:cs typeface="+mj-cs"/>
                  <a:sym typeface="Arial"/>
                </a:defRPr>
              </a:lvl1pPr>
            </a:lstStyle>
            <a:p>
              <a:r>
                <a:t>MAFFT alignment</a:t>
              </a:r>
            </a:p>
          </p:txBody>
        </p:sp>
      </p:grpSp>
      <p:sp>
        <p:nvSpPr>
          <p:cNvPr id="391" name="Shape 391"/>
          <p:cNvSpPr/>
          <p:nvPr/>
        </p:nvSpPr>
        <p:spPr>
          <a:xfrm>
            <a:off x="139799" y="641499"/>
            <a:ext cx="4308674"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HIV V1/V2 sequences:</a:t>
            </a:r>
          </a:p>
          <a:p>
            <a:pPr>
              <a:defRPr>
                <a:latin typeface="+mj-lt"/>
                <a:ea typeface="+mj-ea"/>
                <a:cs typeface="+mj-cs"/>
                <a:sym typeface="Arial"/>
              </a:defRPr>
            </a:pPr>
            <a:r>
              <a:t>GeneCutterInput.FASTA </a:t>
            </a:r>
          </a:p>
        </p:txBody>
      </p:sp>
      <p:grpSp>
        <p:nvGrpSpPr>
          <p:cNvPr id="394" name="Group 394"/>
          <p:cNvGrpSpPr/>
          <p:nvPr/>
        </p:nvGrpSpPr>
        <p:grpSpPr>
          <a:xfrm>
            <a:off x="3672945" y="4679315"/>
            <a:ext cx="6275908" cy="3048002"/>
            <a:chOff x="0" y="0"/>
            <a:chExt cx="6275906" cy="3048000"/>
          </a:xfrm>
        </p:grpSpPr>
        <p:pic>
          <p:nvPicPr>
            <p:cNvPr id="392" name="image29.png"/>
            <p:cNvPicPr>
              <a:picLocks noChangeAspect="1"/>
            </p:cNvPicPr>
            <p:nvPr/>
          </p:nvPicPr>
          <p:blipFill>
            <a:blip r:embed="rId4">
              <a:extLst/>
            </a:blip>
            <a:stretch>
              <a:fillRect/>
            </a:stretch>
          </p:blipFill>
          <p:spPr>
            <a:xfrm>
              <a:off x="612859" y="0"/>
              <a:ext cx="5663048" cy="3048001"/>
            </a:xfrm>
            <a:prstGeom prst="rect">
              <a:avLst/>
            </a:prstGeom>
            <a:ln w="12700" cap="flat">
              <a:noFill/>
              <a:miter lim="400000"/>
            </a:ln>
            <a:effectLst/>
          </p:spPr>
        </p:pic>
        <p:sp>
          <p:nvSpPr>
            <p:cNvPr id="393" name="Shape 393"/>
            <p:cNvSpPr/>
            <p:nvPr/>
          </p:nvSpPr>
          <p:spPr>
            <a:xfrm>
              <a:off x="0" y="1470447"/>
              <a:ext cx="1365913" cy="61736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a:latin typeface="+mj-lt"/>
                  <a:ea typeface="+mj-ea"/>
                  <a:cs typeface="+mj-cs"/>
                  <a:sym typeface="Arial"/>
                </a:defRPr>
              </a:lvl1pPr>
            </a:lstStyle>
            <a:p>
              <a:r>
                <a:t>GeneCutter alignment</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8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3" animBg="1" advAuto="0"/>
      <p:bldP spid="386" grpId="4" animBg="1" advAuto="0"/>
      <p:bldP spid="390" grpId="1" animBg="1" advAuto="0"/>
      <p:bldP spid="394"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xfrm>
            <a:off x="2845536" y="118597"/>
            <a:ext cx="4111417" cy="880530"/>
          </a:xfrm>
          <a:prstGeom prst="rect">
            <a:avLst/>
          </a:prstGeom>
        </p:spPr>
        <p:txBody>
          <a:bodyPr/>
          <a:lstStyle/>
          <a:p>
            <a:r>
              <a:t>TreeMaker</a:t>
            </a:r>
          </a:p>
        </p:txBody>
      </p:sp>
      <p:sp>
        <p:nvSpPr>
          <p:cNvPr id="397" name="Shape 397"/>
          <p:cNvSpPr>
            <a:spLocks noGrp="1"/>
          </p:cNvSpPr>
          <p:nvPr>
            <p:ph type="body" idx="1"/>
          </p:nvPr>
        </p:nvSpPr>
        <p:spPr>
          <a:xfrm>
            <a:off x="529662" y="1090553"/>
            <a:ext cx="9060661" cy="5772598"/>
          </a:xfrm>
          <a:prstGeom prst="rect">
            <a:avLst/>
          </a:prstGeom>
        </p:spPr>
        <p:txBody>
          <a:bodyPr>
            <a:normAutofit lnSpcReduction="10000"/>
          </a:bodyPr>
          <a:lstStyle/>
          <a:p>
            <a:pPr>
              <a:spcBef>
                <a:spcPts val="600"/>
              </a:spcBef>
              <a:buSzTx/>
              <a:buNone/>
              <a:defRPr sz="2800"/>
            </a:pPr>
            <a:r>
              <a:rPr dirty="0"/>
              <a:t>Check for phylogenetic relatives:</a:t>
            </a:r>
          </a:p>
          <a:p>
            <a:pPr>
              <a:spcBef>
                <a:spcPts val="600"/>
              </a:spcBef>
              <a:defRPr sz="2800"/>
            </a:pPr>
            <a:r>
              <a:rPr dirty="0"/>
              <a:t>TreeMaker produces a Neighbor Joining tree for a quick comparison</a:t>
            </a:r>
          </a:p>
          <a:p>
            <a:pPr>
              <a:spcBef>
                <a:spcPts val="600"/>
              </a:spcBef>
              <a:defRPr sz="2800"/>
            </a:pPr>
            <a:r>
              <a:rPr dirty="0"/>
              <a:t>TreeMaker uses PAUP* for its calculations; a few model options are available</a:t>
            </a:r>
          </a:p>
          <a:p>
            <a:pPr>
              <a:spcBef>
                <a:spcPts val="600"/>
              </a:spcBef>
              <a:defRPr sz="2800"/>
            </a:pPr>
            <a:r>
              <a:rPr dirty="0"/>
              <a:t>Reference sequences can be included, and are aligned to the input automatically</a:t>
            </a:r>
          </a:p>
          <a:p>
            <a:pPr>
              <a:spcBef>
                <a:spcPts val="600"/>
              </a:spcBef>
              <a:defRPr sz="2800"/>
            </a:pPr>
            <a:r>
              <a:rPr dirty="0"/>
              <a:t>Trees are displayed using PHYLIP and ATV</a:t>
            </a:r>
          </a:p>
          <a:p>
            <a:pPr>
              <a:spcBef>
                <a:spcPts val="600"/>
              </a:spcBef>
              <a:defRPr sz="2800"/>
            </a:pPr>
            <a:r>
              <a:rPr dirty="0"/>
              <a:t>The alignment used for the tree can also be downloaded</a:t>
            </a:r>
          </a:p>
          <a:p>
            <a:pPr>
              <a:spcBef>
                <a:spcPts val="600"/>
              </a:spcBef>
              <a:defRPr sz="2800"/>
            </a:pPr>
            <a:r>
              <a:rPr dirty="0" smtClean="0"/>
              <a:t>PhyML </a:t>
            </a:r>
            <a:r>
              <a:rPr lang="en-US" dirty="0" smtClean="0"/>
              <a:t>and IQ-Tree Maximum Likelihood </a:t>
            </a:r>
            <a:r>
              <a:rPr dirty="0" smtClean="0"/>
              <a:t>interface</a:t>
            </a:r>
            <a:r>
              <a:rPr lang="en-US" dirty="0" smtClean="0"/>
              <a:t>s</a:t>
            </a:r>
            <a:r>
              <a:rPr dirty="0" smtClean="0"/>
              <a:t> </a:t>
            </a:r>
            <a:r>
              <a:rPr lang="en-US" dirty="0" smtClean="0"/>
              <a:t>are</a:t>
            </a:r>
            <a:r>
              <a:rPr dirty="0" smtClean="0"/>
              <a:t> </a:t>
            </a:r>
            <a:r>
              <a:rPr dirty="0"/>
              <a:t>also available </a:t>
            </a:r>
          </a:p>
          <a:p>
            <a:pPr>
              <a:spcBef>
                <a:spcPts val="300"/>
              </a:spcBef>
              <a:buSzTx/>
              <a:buNone/>
              <a:defRPr sz="1600" u="sng">
                <a:solidFill>
                  <a:srgbClr val="3333FF"/>
                </a:solidFill>
              </a:defRPr>
            </a:pPr>
            <a:r>
              <a:rPr dirty="0">
                <a:hlinkClick r:id="rId2"/>
              </a:rPr>
              <a:t>http://</a:t>
            </a:r>
            <a:r>
              <a:rPr dirty="0" smtClean="0">
                <a:hlinkClick r:id="rId2"/>
              </a:rPr>
              <a:t>www.hiv.lanl.gov/content/sequence/PHYML/interface.html</a:t>
            </a:r>
            <a:endParaRPr lang="en-US" dirty="0" smtClean="0"/>
          </a:p>
          <a:p>
            <a:pPr>
              <a:spcBef>
                <a:spcPts val="300"/>
              </a:spcBef>
              <a:buSzTx/>
              <a:buNone/>
              <a:defRPr sz="1600" u="sng">
                <a:solidFill>
                  <a:srgbClr val="3333FF"/>
                </a:solidFill>
              </a:defRPr>
            </a:pPr>
            <a:r>
              <a:rPr lang="en-US" dirty="0"/>
              <a:t>https://</a:t>
            </a:r>
            <a:r>
              <a:rPr lang="en-US" dirty="0" err="1"/>
              <a:t>www.hiv.lanl.gov</a:t>
            </a:r>
            <a:r>
              <a:rPr lang="en-US" dirty="0"/>
              <a:t>/content/sequence/IQTREE/</a:t>
            </a:r>
            <a:r>
              <a:rPr lang="en-US" dirty="0" err="1"/>
              <a:t>iqtree.html</a:t>
            </a:r>
            <a:endParaRPr dirty="0"/>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p:nvPr/>
        </p:nvSpPr>
        <p:spPr>
          <a:xfrm>
            <a:off x="7762875" y="3321050"/>
            <a:ext cx="1965325" cy="1150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Paste or type a DNA </a:t>
            </a:r>
            <a:r>
              <a:rPr b="1"/>
              <a:t>alignment</a:t>
            </a:r>
            <a:r>
              <a:t> here. Any organism.</a:t>
            </a:r>
          </a:p>
        </p:txBody>
      </p:sp>
      <p:sp>
        <p:nvSpPr>
          <p:cNvPr id="400" name="Shape 400"/>
          <p:cNvSpPr/>
          <p:nvPr/>
        </p:nvSpPr>
        <p:spPr>
          <a:xfrm>
            <a:off x="7729538" y="4570412"/>
            <a:ext cx="1965327"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latin typeface="+mj-lt"/>
                <a:ea typeface="+mj-ea"/>
                <a:cs typeface="+mj-cs"/>
                <a:sym typeface="Arial"/>
              </a:defRPr>
            </a:pPr>
            <a:r>
              <a:t>OR</a:t>
            </a:r>
            <a:r>
              <a:rPr b="0"/>
              <a:t> upload an alignment file here.</a:t>
            </a:r>
          </a:p>
        </p:txBody>
      </p:sp>
      <p:sp>
        <p:nvSpPr>
          <p:cNvPr id="401" name="Shape 401"/>
          <p:cNvSpPr/>
          <p:nvPr/>
        </p:nvSpPr>
        <p:spPr>
          <a:xfrm>
            <a:off x="550863" y="195262"/>
            <a:ext cx="8675687"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http://www.hiv.lanl.gov/components/sequence/HIV/treemaker/treemaker.html</a:t>
            </a:r>
          </a:p>
        </p:txBody>
      </p:sp>
      <p:pic>
        <p:nvPicPr>
          <p:cNvPr id="402" name="image32.png" descr="Picture 14.png"/>
          <p:cNvPicPr>
            <a:picLocks noChangeAspect="1"/>
          </p:cNvPicPr>
          <p:nvPr/>
        </p:nvPicPr>
        <p:blipFill>
          <a:blip r:embed="rId2">
            <a:extLst/>
          </a:blip>
          <a:stretch>
            <a:fillRect/>
          </a:stretch>
        </p:blipFill>
        <p:spPr>
          <a:xfrm>
            <a:off x="122237" y="1104900"/>
            <a:ext cx="7310439" cy="5291138"/>
          </a:xfrm>
          <a:prstGeom prst="rect">
            <a:avLst/>
          </a:prstGeom>
          <a:ln w="12700">
            <a:miter lim="400000"/>
          </a:ln>
        </p:spPr>
      </p:pic>
      <p:sp>
        <p:nvSpPr>
          <p:cNvPr id="403" name="Shape 403"/>
          <p:cNvSpPr/>
          <p:nvPr/>
        </p:nvSpPr>
        <p:spPr>
          <a:xfrm flipV="1">
            <a:off x="5251450" y="3898900"/>
            <a:ext cx="2287590" cy="317500"/>
          </a:xfrm>
          <a:prstGeom prst="line">
            <a:avLst/>
          </a:prstGeom>
          <a:ln w="50800">
            <a:solidFill>
              <a:srgbClr val="FF0000"/>
            </a:solidFill>
            <a:miter/>
            <a:headEnd type="triangle"/>
          </a:ln>
        </p:spPr>
        <p:txBody>
          <a:bodyPr lIns="45718" tIns="45718" rIns="45718" bIns="45718"/>
          <a:lstStyle/>
          <a:p>
            <a:endParaRPr/>
          </a:p>
        </p:txBody>
      </p:sp>
      <p:sp>
        <p:nvSpPr>
          <p:cNvPr id="404" name="Shape 404"/>
          <p:cNvSpPr/>
          <p:nvPr/>
        </p:nvSpPr>
        <p:spPr>
          <a:xfrm flipV="1">
            <a:off x="4935536" y="4918073"/>
            <a:ext cx="2703515" cy="244479"/>
          </a:xfrm>
          <a:prstGeom prst="line">
            <a:avLst/>
          </a:prstGeom>
          <a:ln w="50800">
            <a:solidFill>
              <a:srgbClr val="FF0000"/>
            </a:solidFill>
            <a:miter/>
            <a:headEnd type="triangle"/>
          </a:ln>
        </p:spPr>
        <p:txBody>
          <a:bodyPr lIns="45718" tIns="45718" rIns="45718" bIns="45718"/>
          <a:lstStyle/>
          <a:p>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p:nvPr/>
        </p:nvSpPr>
        <p:spPr>
          <a:xfrm>
            <a:off x="7762875" y="3321050"/>
            <a:ext cx="1965325"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For this exercise</a:t>
            </a:r>
          </a:p>
          <a:p>
            <a:pPr>
              <a:defRPr>
                <a:latin typeface="+mj-lt"/>
                <a:ea typeface="+mj-ea"/>
                <a:cs typeface="+mj-cs"/>
                <a:sym typeface="Arial"/>
              </a:defRPr>
            </a:pPr>
            <a:r>
              <a:t>use the sample</a:t>
            </a:r>
          </a:p>
          <a:p>
            <a:pPr>
              <a:defRPr>
                <a:latin typeface="+mj-lt"/>
                <a:ea typeface="+mj-ea"/>
                <a:cs typeface="+mj-cs"/>
                <a:sym typeface="Arial"/>
              </a:defRPr>
            </a:pPr>
            <a:r>
              <a:t>input.</a:t>
            </a:r>
          </a:p>
        </p:txBody>
      </p:sp>
      <p:sp>
        <p:nvSpPr>
          <p:cNvPr id="407" name="Shape 407"/>
          <p:cNvSpPr/>
          <p:nvPr/>
        </p:nvSpPr>
        <p:spPr>
          <a:xfrm>
            <a:off x="7729538" y="4570412"/>
            <a:ext cx="1965327"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Include the </a:t>
            </a:r>
          </a:p>
          <a:p>
            <a:pPr>
              <a:defRPr>
                <a:latin typeface="+mj-lt"/>
                <a:ea typeface="+mj-ea"/>
                <a:cs typeface="+mj-cs"/>
                <a:sym typeface="Arial"/>
              </a:defRPr>
            </a:pPr>
            <a:r>
              <a:t>reference</a:t>
            </a:r>
          </a:p>
          <a:p>
            <a:pPr>
              <a:defRPr>
                <a:latin typeface="+mj-lt"/>
                <a:ea typeface="+mj-ea"/>
                <a:cs typeface="+mj-cs"/>
                <a:sym typeface="Arial"/>
              </a:defRPr>
            </a:pPr>
            <a:r>
              <a:t>sequences.</a:t>
            </a:r>
          </a:p>
        </p:txBody>
      </p:sp>
      <p:sp>
        <p:nvSpPr>
          <p:cNvPr id="408" name="Shape 408"/>
          <p:cNvSpPr/>
          <p:nvPr/>
        </p:nvSpPr>
        <p:spPr>
          <a:xfrm>
            <a:off x="550863" y="195262"/>
            <a:ext cx="8675687"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http://www.hiv.lanl.gov/components/sequence/HIV/treemaker/treemaker.html</a:t>
            </a:r>
          </a:p>
        </p:txBody>
      </p:sp>
      <p:pic>
        <p:nvPicPr>
          <p:cNvPr id="409" name="image32.png" descr="Picture 14.png"/>
          <p:cNvPicPr>
            <a:picLocks noChangeAspect="1"/>
          </p:cNvPicPr>
          <p:nvPr/>
        </p:nvPicPr>
        <p:blipFill>
          <a:blip r:embed="rId2">
            <a:extLst/>
          </a:blip>
          <a:stretch>
            <a:fillRect/>
          </a:stretch>
        </p:blipFill>
        <p:spPr>
          <a:xfrm>
            <a:off x="122237" y="1104900"/>
            <a:ext cx="7310439" cy="5291138"/>
          </a:xfrm>
          <a:prstGeom prst="rect">
            <a:avLst/>
          </a:prstGeom>
          <a:ln w="12700">
            <a:miter lim="400000"/>
          </a:ln>
        </p:spPr>
      </p:pic>
      <p:sp>
        <p:nvSpPr>
          <p:cNvPr id="410" name="Shape 410"/>
          <p:cNvSpPr/>
          <p:nvPr/>
        </p:nvSpPr>
        <p:spPr>
          <a:xfrm flipV="1">
            <a:off x="1663255" y="3898902"/>
            <a:ext cx="5875785" cy="459953"/>
          </a:xfrm>
          <a:prstGeom prst="line">
            <a:avLst/>
          </a:prstGeom>
          <a:ln w="50800">
            <a:solidFill>
              <a:srgbClr val="FF0000"/>
            </a:solidFill>
            <a:miter/>
            <a:headEnd type="triangle"/>
          </a:ln>
        </p:spPr>
        <p:txBody>
          <a:bodyPr lIns="45718" tIns="45718" rIns="45718" bIns="45718"/>
          <a:lstStyle/>
          <a:p>
            <a:endParaRPr/>
          </a:p>
        </p:txBody>
      </p:sp>
      <p:sp>
        <p:nvSpPr>
          <p:cNvPr id="411" name="Shape 411"/>
          <p:cNvSpPr/>
          <p:nvPr/>
        </p:nvSpPr>
        <p:spPr>
          <a:xfrm flipV="1">
            <a:off x="3056131" y="4918077"/>
            <a:ext cx="4582921" cy="981123"/>
          </a:xfrm>
          <a:prstGeom prst="line">
            <a:avLst/>
          </a:prstGeom>
          <a:ln w="50800">
            <a:solidFill>
              <a:srgbClr val="FF0000"/>
            </a:solidFill>
            <a:miter/>
            <a:headEnd type="triangle"/>
          </a:ln>
        </p:spPr>
        <p:txBody>
          <a:bodyPr lIns="45718" tIns="45718" rIns="45718" bIns="45718"/>
          <a:lstStyle/>
          <a:p>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 name="image33.png" descr="Picture 18.png"/>
          <p:cNvPicPr>
            <a:picLocks noChangeAspect="1"/>
          </p:cNvPicPr>
          <p:nvPr/>
        </p:nvPicPr>
        <p:blipFill>
          <a:blip r:embed="rId2">
            <a:extLst/>
          </a:blip>
          <a:stretch>
            <a:fillRect/>
          </a:stretch>
        </p:blipFill>
        <p:spPr>
          <a:xfrm>
            <a:off x="440297" y="671768"/>
            <a:ext cx="4732341" cy="6645276"/>
          </a:xfrm>
          <a:prstGeom prst="rect">
            <a:avLst/>
          </a:prstGeom>
          <a:ln w="12700">
            <a:miter lim="400000"/>
          </a:ln>
        </p:spPr>
      </p:pic>
      <p:pic>
        <p:nvPicPr>
          <p:cNvPr id="414" name="image34.png" descr="Picture 19.png"/>
          <p:cNvPicPr>
            <a:picLocks noChangeAspect="1"/>
          </p:cNvPicPr>
          <p:nvPr/>
        </p:nvPicPr>
        <p:blipFill>
          <a:blip r:embed="rId3">
            <a:extLst/>
          </a:blip>
          <a:stretch>
            <a:fillRect/>
          </a:stretch>
        </p:blipFill>
        <p:spPr>
          <a:xfrm>
            <a:off x="5741987" y="682614"/>
            <a:ext cx="3727452" cy="6211888"/>
          </a:xfrm>
          <a:prstGeom prst="rect">
            <a:avLst/>
          </a:prstGeom>
          <a:ln w="12700">
            <a:miter lim="400000"/>
          </a:ln>
        </p:spPr>
      </p:pic>
      <p:sp>
        <p:nvSpPr>
          <p:cNvPr id="415" name="Shape 415"/>
          <p:cNvSpPr/>
          <p:nvPr/>
        </p:nvSpPr>
        <p:spPr>
          <a:xfrm>
            <a:off x="420709" y="171869"/>
            <a:ext cx="4181478"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http://tree.bio.ed.ac.uk/software/figtree/</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body" sz="quarter" idx="1"/>
          </p:nvPr>
        </p:nvSpPr>
        <p:spPr>
          <a:xfrm>
            <a:off x="275661" y="1598553"/>
            <a:ext cx="4555470" cy="1709986"/>
          </a:xfrm>
          <a:prstGeom prst="rect">
            <a:avLst/>
          </a:prstGeom>
        </p:spPr>
        <p:txBody>
          <a:bodyPr/>
          <a:lstStyle/>
          <a:p>
            <a:pPr marL="331073" indent="-331073" defTabSz="886967">
              <a:spcBef>
                <a:spcPts val="600"/>
              </a:spcBef>
              <a:buSzTx/>
              <a:buNone/>
              <a:defRPr sz="2700" b="1"/>
            </a:pPr>
            <a:r>
              <a:t>Rainbow Tree</a:t>
            </a:r>
          </a:p>
          <a:p>
            <a:pPr marL="331073" indent="-331073" defTabSz="886967">
              <a:spcBef>
                <a:spcPts val="600"/>
              </a:spcBef>
              <a:defRPr sz="2700"/>
            </a:pPr>
            <a:r>
              <a:t>Colors branches based on strings in sequence names</a:t>
            </a:r>
          </a:p>
        </p:txBody>
      </p:sp>
      <p:sp>
        <p:nvSpPr>
          <p:cNvPr id="418" name="Shape 418"/>
          <p:cNvSpPr/>
          <p:nvPr/>
        </p:nvSpPr>
        <p:spPr>
          <a:xfrm>
            <a:off x="275662" y="3884555"/>
            <a:ext cx="5358280" cy="13752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lnSpcReduction="10000"/>
          </a:bodyPr>
          <a:lstStyle/>
          <a:p>
            <a:pPr marL="341313" indent="-341313">
              <a:spcBef>
                <a:spcPts val="600"/>
              </a:spcBef>
              <a:defRPr sz="2800" b="1">
                <a:latin typeface="+mj-lt"/>
                <a:ea typeface="+mj-ea"/>
                <a:cs typeface="+mj-cs"/>
                <a:sym typeface="Arial"/>
              </a:defRPr>
            </a:pPr>
            <a:r>
              <a:t>AnnotateTree</a:t>
            </a:r>
          </a:p>
          <a:p>
            <a:pPr marL="341313" indent="-341313">
              <a:spcBef>
                <a:spcPts val="600"/>
              </a:spcBef>
              <a:buClr>
                <a:srgbClr val="00007D"/>
              </a:buClr>
              <a:buSzPct val="75000"/>
              <a:buFont typeface="Wingdings"/>
              <a:buChar char="■"/>
              <a:defRPr sz="2800">
                <a:latin typeface="+mj-lt"/>
                <a:ea typeface="+mj-ea"/>
                <a:cs typeface="+mj-cs"/>
                <a:sym typeface="Arial"/>
              </a:defRPr>
            </a:pPr>
            <a:r>
              <a:t>maps quantitative information to branch weights and colors.</a:t>
            </a:r>
          </a:p>
        </p:txBody>
      </p:sp>
      <p:pic>
        <p:nvPicPr>
          <p:cNvPr id="419" name="image37.png"/>
          <p:cNvPicPr>
            <a:picLocks noChangeAspect="1"/>
          </p:cNvPicPr>
          <p:nvPr/>
        </p:nvPicPr>
        <p:blipFill>
          <a:blip r:embed="rId2">
            <a:extLst/>
          </a:blip>
          <a:stretch>
            <a:fillRect/>
          </a:stretch>
        </p:blipFill>
        <p:spPr>
          <a:xfrm>
            <a:off x="5829036" y="4179487"/>
            <a:ext cx="5358280" cy="3643631"/>
          </a:xfrm>
          <a:prstGeom prst="rect">
            <a:avLst/>
          </a:prstGeom>
          <a:ln w="12700">
            <a:miter lim="400000"/>
          </a:ln>
        </p:spPr>
      </p:pic>
      <p:pic>
        <p:nvPicPr>
          <p:cNvPr id="420" name="image38.png"/>
          <p:cNvPicPr>
            <a:picLocks noChangeAspect="1"/>
          </p:cNvPicPr>
          <p:nvPr/>
        </p:nvPicPr>
        <p:blipFill>
          <a:blip r:embed="rId3">
            <a:extLst/>
          </a:blip>
          <a:stretch>
            <a:fillRect/>
          </a:stretch>
        </p:blipFill>
        <p:spPr>
          <a:xfrm>
            <a:off x="5157916" y="193609"/>
            <a:ext cx="4937911" cy="3611308"/>
          </a:xfrm>
          <a:prstGeom prst="rect">
            <a:avLst/>
          </a:prstGeom>
          <a:ln w="12700">
            <a:miter lim="400000"/>
          </a:ln>
        </p:spPr>
      </p:pic>
      <p:sp>
        <p:nvSpPr>
          <p:cNvPr id="421" name="Shape 421"/>
          <p:cNvSpPr>
            <a:spLocks noGrp="1"/>
          </p:cNvSpPr>
          <p:nvPr>
            <p:ph type="title"/>
          </p:nvPr>
        </p:nvSpPr>
        <p:spPr>
          <a:xfrm>
            <a:off x="370914" y="118598"/>
            <a:ext cx="5508956" cy="1196044"/>
          </a:xfrm>
          <a:prstGeom prst="rect">
            <a:avLst/>
          </a:prstGeom>
        </p:spPr>
        <p:txBody>
          <a:bodyPr/>
          <a:lstStyle/>
          <a:p>
            <a:pPr algn="l" defTabSz="649223">
              <a:defRPr sz="2500"/>
            </a:pPr>
            <a:r>
              <a:t>Making </a:t>
            </a:r>
            <a:r>
              <a:rPr strike="sngStrike">
                <a:solidFill>
                  <a:srgbClr val="7A81FF"/>
                </a:solidFill>
              </a:rPr>
              <a:t>decorative</a:t>
            </a:r>
            <a:r>
              <a:t> informative trees for publication</a:t>
            </a:r>
          </a:p>
        </p:txBody>
      </p:sp>
      <p:grpSp>
        <p:nvGrpSpPr>
          <p:cNvPr id="428" name="Group 428"/>
          <p:cNvGrpSpPr/>
          <p:nvPr/>
        </p:nvGrpSpPr>
        <p:grpSpPr>
          <a:xfrm>
            <a:off x="84826" y="5297499"/>
            <a:ext cx="5335521" cy="2527061"/>
            <a:chOff x="0" y="0"/>
            <a:chExt cx="5335520" cy="2527059"/>
          </a:xfrm>
        </p:grpSpPr>
        <p:grpSp>
          <p:nvGrpSpPr>
            <p:cNvPr id="424" name="Group 424"/>
            <p:cNvGrpSpPr/>
            <p:nvPr/>
          </p:nvGrpSpPr>
          <p:grpSpPr>
            <a:xfrm>
              <a:off x="0" y="0"/>
              <a:ext cx="3671832" cy="2411996"/>
              <a:chOff x="0" y="0"/>
              <a:chExt cx="3671831" cy="2411995"/>
            </a:xfrm>
          </p:grpSpPr>
          <p:pic>
            <p:nvPicPr>
              <p:cNvPr id="422" name="image36.png"/>
              <p:cNvPicPr>
                <a:picLocks noChangeAspect="1"/>
              </p:cNvPicPr>
              <p:nvPr/>
            </p:nvPicPr>
            <p:blipFill>
              <a:blip r:embed="rId4">
                <a:extLst/>
              </a:blip>
              <a:stretch>
                <a:fillRect/>
              </a:stretch>
            </p:blipFill>
            <p:spPr>
              <a:xfrm>
                <a:off x="0" y="0"/>
                <a:ext cx="3671832" cy="2411996"/>
              </a:xfrm>
              <a:prstGeom prst="rect">
                <a:avLst/>
              </a:prstGeom>
              <a:ln w="12700" cap="flat">
                <a:noFill/>
                <a:miter lim="400000"/>
              </a:ln>
              <a:effectLst/>
            </p:spPr>
          </p:pic>
          <p:sp>
            <p:nvSpPr>
              <p:cNvPr id="423" name="Shape 423"/>
              <p:cNvSpPr/>
              <p:nvPr/>
            </p:nvSpPr>
            <p:spPr>
              <a:xfrm>
                <a:off x="2053780" y="155881"/>
                <a:ext cx="1146010" cy="37083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a:lvl1pPr>
              </a:lstStyle>
              <a:p>
                <a:r>
                  <a:t>Date</a:t>
                </a:r>
              </a:p>
            </p:txBody>
          </p:sp>
        </p:grpSp>
        <p:grpSp>
          <p:nvGrpSpPr>
            <p:cNvPr id="427" name="Group 427"/>
            <p:cNvGrpSpPr/>
            <p:nvPr/>
          </p:nvGrpSpPr>
          <p:grpSpPr>
            <a:xfrm>
              <a:off x="3326482" y="143498"/>
              <a:ext cx="2009039" cy="2383562"/>
              <a:chOff x="0" y="0"/>
              <a:chExt cx="2009037" cy="2383560"/>
            </a:xfrm>
          </p:grpSpPr>
          <p:pic>
            <p:nvPicPr>
              <p:cNvPr id="425" name="image35.png"/>
              <p:cNvPicPr>
                <a:picLocks noChangeAspect="1"/>
              </p:cNvPicPr>
              <p:nvPr/>
            </p:nvPicPr>
            <p:blipFill>
              <a:blip r:embed="rId5">
                <a:extLst/>
              </a:blip>
              <a:stretch>
                <a:fillRect/>
              </a:stretch>
            </p:blipFill>
            <p:spPr>
              <a:xfrm>
                <a:off x="0" y="121182"/>
                <a:ext cx="2009038" cy="2262379"/>
              </a:xfrm>
              <a:prstGeom prst="rect">
                <a:avLst/>
              </a:prstGeom>
              <a:ln w="12700" cap="flat">
                <a:noFill/>
                <a:miter lim="400000"/>
              </a:ln>
              <a:effectLst/>
            </p:spPr>
          </p:pic>
          <p:sp>
            <p:nvSpPr>
              <p:cNvPr id="426" name="Shape 426"/>
              <p:cNvSpPr/>
              <p:nvPr/>
            </p:nvSpPr>
            <p:spPr>
              <a:xfrm>
                <a:off x="146356" y="0"/>
                <a:ext cx="1458666" cy="37083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a:lvl1pPr>
              </a:lstStyle>
              <a:p>
                <a:r>
                  <a:t>Coverage</a:t>
                </a:r>
              </a:p>
            </p:txBody>
          </p:sp>
        </p:grpSp>
      </p:gr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p:cNvSpPr>
          <p:nvPr>
            <p:ph type="title"/>
          </p:nvPr>
        </p:nvSpPr>
        <p:spPr>
          <a:xfrm>
            <a:off x="501651" y="174625"/>
            <a:ext cx="9055101" cy="1206500"/>
          </a:xfrm>
          <a:prstGeom prst="rect">
            <a:avLst/>
          </a:prstGeom>
        </p:spPr>
        <p:txBody>
          <a:bodyPr/>
          <a:lstStyle>
            <a:lvl1pPr>
              <a:defRPr sz="3400"/>
            </a:lvl1pPr>
          </a:lstStyle>
          <a:p>
            <a:r>
              <a:t>HIV/SIV Sequence Locator Tool</a:t>
            </a:r>
          </a:p>
        </p:txBody>
      </p:sp>
      <p:sp>
        <p:nvSpPr>
          <p:cNvPr id="431" name="Shape 431"/>
          <p:cNvSpPr>
            <a:spLocks noGrp="1"/>
          </p:cNvSpPr>
          <p:nvPr>
            <p:ph type="body" idx="1"/>
          </p:nvPr>
        </p:nvSpPr>
        <p:spPr>
          <a:xfrm>
            <a:off x="530224" y="1376361"/>
            <a:ext cx="9053516" cy="5441953"/>
          </a:xfrm>
          <a:prstGeom prst="rect">
            <a:avLst/>
          </a:prstGeom>
        </p:spPr>
        <p:txBody>
          <a:bodyPr/>
          <a:lstStyle/>
          <a:p>
            <a:pPr>
              <a:lnSpc>
                <a:spcPct val="90000"/>
              </a:lnSpc>
              <a:spcBef>
                <a:spcPts val="500"/>
              </a:spcBef>
              <a:defRPr sz="2300"/>
            </a:pPr>
            <a:r>
              <a:t>Instantly computes position numbers of DNA or protein fragments relative to a reference strain (HXB2r for HIV-1, SMM239 for SIV)</a:t>
            </a:r>
          </a:p>
          <a:p>
            <a:pPr marL="741362" lvl="1" indent="-284162">
              <a:lnSpc>
                <a:spcPct val="90000"/>
              </a:lnSpc>
              <a:spcBef>
                <a:spcPts val="500"/>
              </a:spcBef>
              <a:buClr>
                <a:schemeClr val="accent2"/>
              </a:buClr>
              <a:defRPr sz="2300"/>
            </a:pPr>
            <a:r>
              <a:t>Such numbers, often included in the literature, are frequently incorrect</a:t>
            </a:r>
            <a:endParaRPr sz="2800"/>
          </a:p>
          <a:p>
            <a:pPr>
              <a:lnSpc>
                <a:spcPct val="90000"/>
              </a:lnSpc>
              <a:spcBef>
                <a:spcPts val="500"/>
              </a:spcBef>
              <a:defRPr sz="2300"/>
            </a:pPr>
            <a:r>
              <a:t>Shows the location of the sequence on an HIV map</a:t>
            </a:r>
          </a:p>
          <a:p>
            <a:pPr>
              <a:lnSpc>
                <a:spcPct val="90000"/>
              </a:lnSpc>
              <a:spcBef>
                <a:spcPts val="500"/>
              </a:spcBef>
              <a:defRPr sz="2300"/>
            </a:pPr>
            <a:r>
              <a:t>Presents protein translations of DNA sequences </a:t>
            </a:r>
          </a:p>
          <a:p>
            <a:pPr>
              <a:lnSpc>
                <a:spcPct val="90000"/>
              </a:lnSpc>
              <a:spcBef>
                <a:spcPts val="500"/>
              </a:spcBef>
              <a:defRPr sz="2300"/>
            </a:pPr>
            <a:r>
              <a:t>Can be used for input into the search interface, to align a new sequence you have generated with the database set</a:t>
            </a:r>
          </a:p>
          <a:p>
            <a:pPr>
              <a:lnSpc>
                <a:spcPct val="90000"/>
              </a:lnSpc>
              <a:spcBef>
                <a:spcPts val="500"/>
              </a:spcBef>
              <a:defRPr sz="2300"/>
            </a:pPr>
            <a:r>
              <a:t>Can also retrieve reference sequences</a:t>
            </a:r>
          </a:p>
          <a:p>
            <a:pPr marL="741362" lvl="1" indent="-284162">
              <a:lnSpc>
                <a:spcPct val="90000"/>
              </a:lnSpc>
              <a:spcBef>
                <a:spcPts val="500"/>
              </a:spcBef>
              <a:buClr>
                <a:schemeClr val="accent2"/>
              </a:buClr>
              <a:defRPr sz="2300"/>
            </a:pPr>
            <a:r>
              <a:t>by coordinates (range of base or amino-acid positions)</a:t>
            </a:r>
            <a:endParaRPr sz="2800"/>
          </a:p>
          <a:p>
            <a:pPr marL="741362" lvl="1" indent="-284162">
              <a:lnSpc>
                <a:spcPct val="90000"/>
              </a:lnSpc>
              <a:spcBef>
                <a:spcPts val="500"/>
              </a:spcBef>
              <a:buClr>
                <a:schemeClr val="accent2"/>
              </a:buClr>
              <a:defRPr sz="2300"/>
            </a:pPr>
            <a:r>
              <a:t>by single position (retrieves flanking sequences)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39.png" descr="Picture 1.png"/>
          <p:cNvPicPr>
            <a:picLocks noChangeAspect="1"/>
          </p:cNvPicPr>
          <p:nvPr/>
        </p:nvPicPr>
        <p:blipFill>
          <a:blip r:embed="rId2">
            <a:extLst/>
          </a:blip>
          <a:stretch>
            <a:fillRect/>
          </a:stretch>
        </p:blipFill>
        <p:spPr>
          <a:xfrm>
            <a:off x="206179" y="667844"/>
            <a:ext cx="6915877" cy="6898500"/>
          </a:xfrm>
          <a:prstGeom prst="rect">
            <a:avLst/>
          </a:prstGeom>
          <a:ln w="12700">
            <a:miter lim="400000"/>
          </a:ln>
        </p:spPr>
      </p:pic>
      <p:sp>
        <p:nvSpPr>
          <p:cNvPr id="434" name="Shape 434"/>
          <p:cNvSpPr/>
          <p:nvPr/>
        </p:nvSpPr>
        <p:spPr>
          <a:xfrm flipV="1">
            <a:off x="5060950" y="4117975"/>
            <a:ext cx="2287590" cy="317500"/>
          </a:xfrm>
          <a:prstGeom prst="line">
            <a:avLst/>
          </a:prstGeom>
          <a:ln w="50800">
            <a:solidFill>
              <a:srgbClr val="FF0000"/>
            </a:solidFill>
            <a:miter/>
            <a:headEnd type="triangle"/>
          </a:ln>
        </p:spPr>
        <p:txBody>
          <a:bodyPr lIns="45718" tIns="45718" rIns="45718" bIns="45718"/>
          <a:lstStyle/>
          <a:p>
            <a:endParaRPr/>
          </a:p>
        </p:txBody>
      </p:sp>
      <p:sp>
        <p:nvSpPr>
          <p:cNvPr id="435" name="Shape 435"/>
          <p:cNvSpPr/>
          <p:nvPr/>
        </p:nvSpPr>
        <p:spPr>
          <a:xfrm>
            <a:off x="7431089" y="3675062"/>
            <a:ext cx="1965327"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Paste or type a DNA or protein sequence here.</a:t>
            </a:r>
          </a:p>
        </p:txBody>
      </p:sp>
      <p:sp>
        <p:nvSpPr>
          <p:cNvPr id="436" name="Shape 436"/>
          <p:cNvSpPr/>
          <p:nvPr/>
        </p:nvSpPr>
        <p:spPr>
          <a:xfrm flipV="1">
            <a:off x="3339602" y="5864226"/>
            <a:ext cx="3888287" cy="517702"/>
          </a:xfrm>
          <a:prstGeom prst="line">
            <a:avLst/>
          </a:prstGeom>
          <a:ln w="50800">
            <a:solidFill>
              <a:srgbClr val="FF0000"/>
            </a:solidFill>
            <a:miter/>
            <a:headEnd type="triangle"/>
          </a:ln>
        </p:spPr>
        <p:txBody>
          <a:bodyPr lIns="45718" tIns="45718" rIns="45718" bIns="45718"/>
          <a:lstStyle/>
          <a:p>
            <a:endParaRPr/>
          </a:p>
        </p:txBody>
      </p:sp>
      <p:sp>
        <p:nvSpPr>
          <p:cNvPr id="437" name="Shape 437"/>
          <p:cNvSpPr/>
          <p:nvPr/>
        </p:nvSpPr>
        <p:spPr>
          <a:xfrm>
            <a:off x="7570789" y="5486400"/>
            <a:ext cx="1965327"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latin typeface="+mj-lt"/>
                <a:ea typeface="+mj-ea"/>
                <a:cs typeface="+mj-cs"/>
                <a:sym typeface="Arial"/>
              </a:defRPr>
            </a:pPr>
            <a:r>
              <a:t>OR</a:t>
            </a:r>
            <a:r>
              <a:rPr b="0"/>
              <a:t> enter numeric coordinates here.</a:t>
            </a:r>
          </a:p>
        </p:txBody>
      </p:sp>
      <p:sp>
        <p:nvSpPr>
          <p:cNvPr id="438" name="Shape 438"/>
          <p:cNvSpPr/>
          <p:nvPr/>
        </p:nvSpPr>
        <p:spPr>
          <a:xfrm>
            <a:off x="6403314" y="238655"/>
            <a:ext cx="3587355"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http://www.hiv.lanl.gov/content/sequence/LOCATE/locate.html</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p:nvPr/>
        </p:nvSpPr>
        <p:spPr>
          <a:xfrm>
            <a:off x="1902485" y="236075"/>
            <a:ext cx="6153869" cy="44935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500">
                <a:solidFill>
                  <a:srgbClr val="3333FF"/>
                </a:solidFill>
                <a:latin typeface="+mj-lt"/>
                <a:ea typeface="+mj-ea"/>
                <a:cs typeface="+mj-cs"/>
                <a:sym typeface="Arial"/>
              </a:defRPr>
            </a:pPr>
            <a:r>
              <a:t>Entry page at </a:t>
            </a:r>
            <a:r>
              <a:rPr u="sng">
                <a:solidFill>
                  <a:srgbClr val="0000FF"/>
                </a:solidFill>
                <a:uFill>
                  <a:solidFill>
                    <a:srgbClr val="0000FF"/>
                  </a:solidFill>
                </a:uFill>
                <a:hlinkClick r:id="rId3"/>
              </a:rPr>
              <a:t>http://www.hiv.lanl.gov/</a:t>
            </a:r>
          </a:p>
        </p:txBody>
      </p:sp>
      <p:pic>
        <p:nvPicPr>
          <p:cNvPr id="199" name="image5.jpeg" descr="SeqDB_Home.jpg"/>
          <p:cNvPicPr>
            <a:picLocks noChangeAspect="1"/>
          </p:cNvPicPr>
          <p:nvPr/>
        </p:nvPicPr>
        <p:blipFill>
          <a:blip r:embed="rId4">
            <a:extLst/>
          </a:blip>
          <a:stretch>
            <a:fillRect/>
          </a:stretch>
        </p:blipFill>
        <p:spPr>
          <a:xfrm>
            <a:off x="580050" y="1013398"/>
            <a:ext cx="7417528" cy="6659472"/>
          </a:xfrm>
          <a:prstGeom prst="rect">
            <a:avLst/>
          </a:prstGeom>
          <a:ln w="12700">
            <a:miter lim="400000"/>
          </a:ln>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3" name="Group 443"/>
          <p:cNvGrpSpPr/>
          <p:nvPr/>
        </p:nvGrpSpPr>
        <p:grpSpPr>
          <a:xfrm>
            <a:off x="149666" y="331376"/>
            <a:ext cx="9824400" cy="2497383"/>
            <a:chOff x="0" y="0"/>
            <a:chExt cx="9824398" cy="2497382"/>
          </a:xfrm>
        </p:grpSpPr>
        <p:sp>
          <p:nvSpPr>
            <p:cNvPr id="440" name="Shape 440"/>
            <p:cNvSpPr/>
            <p:nvPr/>
          </p:nvSpPr>
          <p:spPr>
            <a:xfrm>
              <a:off x="5689158" y="2146723"/>
              <a:ext cx="4135241" cy="3506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a:latin typeface="+mj-lt"/>
                  <a:ea typeface="+mj-ea"/>
                  <a:cs typeface="+mj-cs"/>
                  <a:sym typeface="Arial"/>
                </a:defRPr>
              </a:lvl1pPr>
            </a:lstStyle>
            <a:p>
              <a:r>
                <a:t>Location in genome (red bar).</a:t>
              </a:r>
            </a:p>
          </p:txBody>
        </p:sp>
        <p:pic>
          <p:nvPicPr>
            <p:cNvPr id="441" name="image42.png"/>
            <p:cNvPicPr>
              <a:picLocks noChangeAspect="1"/>
            </p:cNvPicPr>
            <p:nvPr/>
          </p:nvPicPr>
          <p:blipFill>
            <a:blip r:embed="rId2">
              <a:extLst/>
            </a:blip>
            <a:stretch>
              <a:fillRect/>
            </a:stretch>
          </p:blipFill>
          <p:spPr>
            <a:xfrm>
              <a:off x="-1" y="0"/>
              <a:ext cx="6071905" cy="1566945"/>
            </a:xfrm>
            <a:prstGeom prst="rect">
              <a:avLst/>
            </a:prstGeom>
            <a:ln w="12700" cap="flat">
              <a:noFill/>
              <a:miter lim="400000"/>
            </a:ln>
            <a:effectLst/>
          </p:spPr>
        </p:pic>
        <p:sp>
          <p:nvSpPr>
            <p:cNvPr id="442" name="Shape 442"/>
            <p:cNvSpPr/>
            <p:nvPr/>
          </p:nvSpPr>
          <p:spPr>
            <a:xfrm>
              <a:off x="5050325" y="731590"/>
              <a:ext cx="676936" cy="1378575"/>
            </a:xfrm>
            <a:prstGeom prst="line">
              <a:avLst/>
            </a:prstGeom>
            <a:noFill/>
            <a:ln w="50800" cap="flat">
              <a:solidFill>
                <a:srgbClr val="FF0000"/>
              </a:solidFill>
              <a:prstDash val="solid"/>
              <a:miter lim="800000"/>
              <a:headEnd type="triangle" w="med" len="med"/>
            </a:ln>
            <a:effectLst/>
          </p:spPr>
          <p:txBody>
            <a:bodyPr wrap="square" lIns="45718" tIns="45718" rIns="45718" bIns="45718" numCol="1" anchor="t">
              <a:noAutofit/>
            </a:bodyPr>
            <a:lstStyle/>
            <a:p>
              <a:endParaRPr/>
            </a:p>
          </p:txBody>
        </p:sp>
      </p:grpSp>
      <p:sp>
        <p:nvSpPr>
          <p:cNvPr id="444" name="Shape 444"/>
          <p:cNvSpPr/>
          <p:nvPr/>
        </p:nvSpPr>
        <p:spPr>
          <a:xfrm>
            <a:off x="6095665" y="70913"/>
            <a:ext cx="3909902" cy="138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3600">
                <a:solidFill>
                  <a:srgbClr val="00007D"/>
                </a:solidFill>
                <a:latin typeface="Arial Black"/>
                <a:ea typeface="Arial Black"/>
                <a:cs typeface="Arial Black"/>
                <a:sym typeface="Arial Black"/>
              </a:defRPr>
            </a:lvl1pPr>
          </a:lstStyle>
          <a:p>
            <a:r>
              <a:t>Sequence Locator: </a:t>
            </a:r>
          </a:p>
        </p:txBody>
      </p:sp>
      <p:grpSp>
        <p:nvGrpSpPr>
          <p:cNvPr id="447" name="Group 447"/>
          <p:cNvGrpSpPr/>
          <p:nvPr/>
        </p:nvGrpSpPr>
        <p:grpSpPr>
          <a:xfrm>
            <a:off x="-8301" y="1850176"/>
            <a:ext cx="9628025" cy="5843700"/>
            <a:chOff x="0" y="0"/>
            <a:chExt cx="9628024" cy="5843698"/>
          </a:xfrm>
        </p:grpSpPr>
        <p:sp>
          <p:nvSpPr>
            <p:cNvPr id="445" name="Shape 445"/>
            <p:cNvSpPr/>
            <p:nvPr/>
          </p:nvSpPr>
          <p:spPr>
            <a:xfrm>
              <a:off x="5810085" y="1079928"/>
              <a:ext cx="3817940" cy="11507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a:latin typeface="+mj-lt"/>
                  <a:ea typeface="+mj-ea"/>
                  <a:cs typeface="+mj-cs"/>
                  <a:sym typeface="Arial"/>
                </a:defRPr>
              </a:lvl1pPr>
            </a:lstStyle>
            <a:p>
              <a:r>
                <a:t>Numeric coordinates (useful for entry on search form) for DNA and amino-acids in all reading frames, with translations</a:t>
              </a:r>
            </a:p>
          </p:txBody>
        </p:sp>
        <p:pic>
          <p:nvPicPr>
            <p:cNvPr id="446" name="image40.png"/>
            <p:cNvPicPr>
              <a:picLocks noChangeAspect="1"/>
            </p:cNvPicPr>
            <p:nvPr/>
          </p:nvPicPr>
          <p:blipFill>
            <a:blip r:embed="rId3">
              <a:extLst/>
            </a:blip>
            <a:stretch>
              <a:fillRect/>
            </a:stretch>
          </p:blipFill>
          <p:spPr>
            <a:xfrm>
              <a:off x="0" y="-1"/>
              <a:ext cx="5108862" cy="5843700"/>
            </a:xfrm>
            <a:prstGeom prst="rect">
              <a:avLst/>
            </a:prstGeom>
            <a:ln w="12700" cap="flat">
              <a:noFill/>
              <a:miter lim="400000"/>
            </a:ln>
            <a:effectLst/>
          </p:spPr>
        </p:pic>
      </p:grpSp>
      <p:pic>
        <p:nvPicPr>
          <p:cNvPr id="448" name="image41.png"/>
          <p:cNvPicPr>
            <a:picLocks noChangeAspect="1"/>
          </p:cNvPicPr>
          <p:nvPr/>
        </p:nvPicPr>
        <p:blipFill>
          <a:blip r:embed="rId4">
            <a:extLst/>
          </a:blip>
          <a:stretch>
            <a:fillRect/>
          </a:stretch>
        </p:blipFill>
        <p:spPr>
          <a:xfrm>
            <a:off x="5420657" y="4248918"/>
            <a:ext cx="4580192" cy="3464416"/>
          </a:xfrm>
          <a:prstGeom prst="rect">
            <a:avLst/>
          </a:prstGeom>
          <a:ln w="12700">
            <a:miter lim="400000"/>
          </a:ln>
        </p:spPr>
      </p:pic>
      <p:sp>
        <p:nvSpPr>
          <p:cNvPr id="449" name="Shape 449"/>
          <p:cNvSpPr/>
          <p:nvPr/>
        </p:nvSpPr>
        <p:spPr>
          <a:xfrm>
            <a:off x="5596752" y="1550201"/>
            <a:ext cx="4228004"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2200">
                <a:latin typeface="+mj-lt"/>
                <a:ea typeface="+mj-ea"/>
                <a:cs typeface="+mj-cs"/>
                <a:sym typeface="Arial"/>
              </a:defRPr>
            </a:lvl1pPr>
          </a:lstStyle>
          <a:p>
            <a:r>
              <a:t>(Results for sequence Test.8B)</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1" animBg="1" advAuto="0"/>
      <p:bldP spid="447" grpId="2" animBg="1" advAuto="0"/>
      <p:bldP spid="448" grpId="3"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body" sz="quarter" idx="1"/>
          </p:nvPr>
        </p:nvSpPr>
        <p:spPr>
          <a:xfrm>
            <a:off x="4400360" y="1298575"/>
            <a:ext cx="5124642" cy="2649793"/>
          </a:xfrm>
          <a:prstGeom prst="rect">
            <a:avLst/>
          </a:prstGeom>
        </p:spPr>
        <p:txBody>
          <a:bodyPr>
            <a:normAutofit lnSpcReduction="10000"/>
          </a:bodyPr>
          <a:lstStyle/>
          <a:p>
            <a:pPr marL="259397" indent="-259397" defTabSz="694944">
              <a:spcBef>
                <a:spcPts val="500"/>
              </a:spcBef>
              <a:defRPr sz="2356"/>
            </a:pPr>
            <a:r>
              <a:t>Allows comparison of unalignable regions w.r.t. properties relevant to antibody binding</a:t>
            </a:r>
          </a:p>
          <a:p>
            <a:pPr marL="259397" indent="-259397" defTabSz="694944">
              <a:spcBef>
                <a:spcPts val="500"/>
              </a:spcBef>
              <a:defRPr sz="2356"/>
            </a:pPr>
            <a:r>
              <a:t>For HIV, pulls out defined variable regions from alignment, </a:t>
            </a:r>
          </a:p>
          <a:p>
            <a:pPr marL="259397" indent="-259397" defTabSz="694944">
              <a:spcBef>
                <a:spcPts val="500"/>
              </a:spcBef>
              <a:defRPr sz="2356"/>
            </a:pPr>
            <a:r>
              <a:t>Computes lengths, charge, and number of PNG sites</a:t>
            </a:r>
          </a:p>
        </p:txBody>
      </p:sp>
      <p:pic>
        <p:nvPicPr>
          <p:cNvPr id="452" name="pasted-image.png"/>
          <p:cNvPicPr>
            <a:picLocks noChangeAspect="1"/>
          </p:cNvPicPr>
          <p:nvPr/>
        </p:nvPicPr>
        <p:blipFill>
          <a:blip r:embed="rId2">
            <a:extLst/>
          </a:blip>
          <a:stretch>
            <a:fillRect/>
          </a:stretch>
        </p:blipFill>
        <p:spPr>
          <a:xfrm>
            <a:off x="-56451" y="4137716"/>
            <a:ext cx="11944195" cy="3686043"/>
          </a:xfrm>
          <a:prstGeom prst="rect">
            <a:avLst/>
          </a:prstGeom>
          <a:ln w="12700">
            <a:miter lim="400000"/>
          </a:ln>
        </p:spPr>
      </p:pic>
      <p:sp>
        <p:nvSpPr>
          <p:cNvPr id="453" name="Shape 453"/>
          <p:cNvSpPr>
            <a:spLocks noGrp="1"/>
          </p:cNvSpPr>
          <p:nvPr>
            <p:ph type="title"/>
          </p:nvPr>
        </p:nvSpPr>
        <p:spPr>
          <a:prstGeom prst="rect">
            <a:avLst/>
          </a:prstGeom>
          <a:solidFill>
            <a:srgbClr val="FFFFFF"/>
          </a:solidFill>
        </p:spPr>
        <p:txBody>
          <a:bodyPr/>
          <a:lstStyle/>
          <a:p>
            <a:r>
              <a:t>Variable Region Characteristics</a:t>
            </a:r>
          </a:p>
        </p:txBody>
      </p:sp>
      <p:sp>
        <p:nvSpPr>
          <p:cNvPr id="454" name="Shape 454"/>
          <p:cNvSpPr/>
          <p:nvPr/>
        </p:nvSpPr>
        <p:spPr>
          <a:xfrm>
            <a:off x="287816" y="1200532"/>
            <a:ext cx="3869760" cy="28854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700">
                <a:solidFill>
                  <a:srgbClr val="323333"/>
                </a:solidFill>
                <a:latin typeface="Trebuchet MS"/>
                <a:ea typeface="Trebuchet MS"/>
                <a:cs typeface="Trebuchet MS"/>
                <a:sym typeface="Trebuchet MS"/>
              </a:defRPr>
            </a:pPr>
            <a:r>
              <a:rPr b="1"/>
              <a:t>Purpose:</a:t>
            </a:r>
            <a:r>
              <a:t> Variable Region Characteristics analyzes protein sequences for V1, V2, V3, V4, V5 and reports length, glycosylation sites, and net charge.</a:t>
            </a:r>
          </a:p>
          <a:p>
            <a:pPr defTabSz="457200">
              <a:defRPr sz="1700">
                <a:solidFill>
                  <a:srgbClr val="323333"/>
                </a:solidFill>
                <a:latin typeface="Trebuchet MS"/>
                <a:ea typeface="Trebuchet MS"/>
                <a:cs typeface="Trebuchet MS"/>
                <a:sym typeface="Trebuchet MS"/>
              </a:defRPr>
            </a:pPr>
            <a:endParaRPr/>
          </a:p>
          <a:p>
            <a:pPr defTabSz="457200">
              <a:defRPr sz="1700">
                <a:solidFill>
                  <a:srgbClr val="323333"/>
                </a:solidFill>
                <a:latin typeface="Trebuchet MS"/>
                <a:ea typeface="Trebuchet MS"/>
                <a:cs typeface="Trebuchet MS"/>
                <a:sym typeface="Trebuchet MS"/>
              </a:defRPr>
            </a:pPr>
            <a:r>
              <a:rPr b="1"/>
              <a:t>Details:</a:t>
            </a:r>
            <a:r>
              <a:t> The tool accepts a set of aligned protein sequences in Fasta, IG, table, and other formats, along with an optional reference sequence.</a:t>
            </a:r>
          </a:p>
        </p:txBody>
      </p:sp>
      <p:pic>
        <p:nvPicPr>
          <p:cNvPr id="455" name="pasted-image.png"/>
          <p:cNvPicPr>
            <a:picLocks noChangeAspect="1"/>
          </p:cNvPicPr>
          <p:nvPr/>
        </p:nvPicPr>
        <p:blipFill>
          <a:blip r:embed="rId3">
            <a:extLst/>
          </a:blip>
          <a:stretch>
            <a:fillRect/>
          </a:stretch>
        </p:blipFill>
        <p:spPr>
          <a:xfrm>
            <a:off x="4194644" y="1156544"/>
            <a:ext cx="6922829" cy="6411812"/>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455"/>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4" nodeType="afterEffect">
                                  <p:stCondLst>
                                    <p:cond delay="0"/>
                                  </p:stCondLst>
                                  <p:iterate>
                                    <p:tmAbs val="0"/>
                                  </p:iterate>
                                  <p:childTnLst>
                                    <p:set>
                                      <p:cBhvr>
                                        <p:cTn id="17" fill="hold"/>
                                        <p:tgtEl>
                                          <p:spTgt spid="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1" animBg="1" advAuto="0"/>
      <p:bldP spid="452" grpId="4" animBg="1" advAuto="0"/>
      <p:bldP spid="455" grpId="2" animBg="1" advAuto="0"/>
      <p:bldP spid="455" grpId="3"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prstGeom prst="rect">
            <a:avLst/>
          </a:prstGeom>
        </p:spPr>
        <p:txBody>
          <a:bodyPr/>
          <a:lstStyle/>
          <a:p>
            <a:r>
              <a:rPr dirty="0"/>
              <a:t>Variable Region Characteristics</a:t>
            </a:r>
          </a:p>
        </p:txBody>
      </p:sp>
      <p:pic>
        <p:nvPicPr>
          <p:cNvPr id="458" name="ENV.AA.tree.pdf"/>
          <p:cNvPicPr>
            <a:picLocks noChangeAspect="1"/>
          </p:cNvPicPr>
          <p:nvPr/>
        </p:nvPicPr>
        <p:blipFill>
          <a:blip r:embed="rId2">
            <a:extLst/>
          </a:blip>
          <a:stretch>
            <a:fillRect/>
          </a:stretch>
        </p:blipFill>
        <p:spPr>
          <a:xfrm>
            <a:off x="256434" y="1686115"/>
            <a:ext cx="6565348" cy="6069874"/>
          </a:xfrm>
          <a:prstGeom prst="rect">
            <a:avLst/>
          </a:prstGeom>
          <a:ln w="12700">
            <a:miter lim="400000"/>
          </a:ln>
        </p:spPr>
      </p:pic>
      <p:grpSp>
        <p:nvGrpSpPr>
          <p:cNvPr id="466" name="Group 466"/>
          <p:cNvGrpSpPr/>
          <p:nvPr/>
        </p:nvGrpSpPr>
        <p:grpSpPr>
          <a:xfrm>
            <a:off x="3661746" y="1516380"/>
            <a:ext cx="6113399" cy="2133412"/>
            <a:chOff x="0" y="0"/>
            <a:chExt cx="6113398" cy="2133410"/>
          </a:xfrm>
        </p:grpSpPr>
        <p:grpSp>
          <p:nvGrpSpPr>
            <p:cNvPr id="462" name="Group 462"/>
            <p:cNvGrpSpPr/>
            <p:nvPr/>
          </p:nvGrpSpPr>
          <p:grpSpPr>
            <a:xfrm>
              <a:off x="0" y="138552"/>
              <a:ext cx="6113399" cy="1994859"/>
              <a:chOff x="0" y="0"/>
              <a:chExt cx="6113398" cy="1994858"/>
            </a:xfrm>
          </p:grpSpPr>
          <p:pic>
            <p:nvPicPr>
              <p:cNvPr id="459" name="pasted-image.tiff"/>
              <p:cNvPicPr>
                <a:picLocks noChangeAspect="1"/>
              </p:cNvPicPr>
              <p:nvPr/>
            </p:nvPicPr>
            <p:blipFill>
              <a:blip r:embed="rId3">
                <a:extLst/>
              </a:blip>
              <a:stretch>
                <a:fillRect/>
              </a:stretch>
            </p:blipFill>
            <p:spPr>
              <a:xfrm>
                <a:off x="0" y="0"/>
                <a:ext cx="1994859" cy="1994859"/>
              </a:xfrm>
              <a:prstGeom prst="rect">
                <a:avLst/>
              </a:prstGeom>
              <a:ln w="12700" cap="flat">
                <a:noFill/>
                <a:miter lim="400000"/>
              </a:ln>
              <a:effectLst/>
            </p:spPr>
          </p:pic>
          <p:pic>
            <p:nvPicPr>
              <p:cNvPr id="460" name="pasted-image.tiff"/>
              <p:cNvPicPr>
                <a:picLocks noChangeAspect="1"/>
              </p:cNvPicPr>
              <p:nvPr/>
            </p:nvPicPr>
            <p:blipFill>
              <a:blip r:embed="rId4">
                <a:extLst/>
              </a:blip>
              <a:stretch>
                <a:fillRect/>
              </a:stretch>
            </p:blipFill>
            <p:spPr>
              <a:xfrm>
                <a:off x="2059269" y="0"/>
                <a:ext cx="1994860" cy="1994859"/>
              </a:xfrm>
              <a:prstGeom prst="rect">
                <a:avLst/>
              </a:prstGeom>
              <a:ln w="12700" cap="flat">
                <a:noFill/>
                <a:miter lim="400000"/>
              </a:ln>
              <a:effectLst/>
            </p:spPr>
          </p:pic>
          <p:pic>
            <p:nvPicPr>
              <p:cNvPr id="461" name="pasted-image.tiff"/>
              <p:cNvPicPr>
                <a:picLocks noChangeAspect="1"/>
              </p:cNvPicPr>
              <p:nvPr/>
            </p:nvPicPr>
            <p:blipFill>
              <a:blip r:embed="rId5">
                <a:extLst/>
              </a:blip>
              <a:stretch>
                <a:fillRect/>
              </a:stretch>
            </p:blipFill>
            <p:spPr>
              <a:xfrm>
                <a:off x="4118539" y="0"/>
                <a:ext cx="1994860" cy="1994859"/>
              </a:xfrm>
              <a:prstGeom prst="rect">
                <a:avLst/>
              </a:prstGeom>
              <a:ln w="12700" cap="flat">
                <a:noFill/>
                <a:miter lim="400000"/>
              </a:ln>
              <a:effectLst/>
            </p:spPr>
          </p:pic>
        </p:grpSp>
        <p:sp>
          <p:nvSpPr>
            <p:cNvPr id="463" name="Shape 463"/>
            <p:cNvSpPr/>
            <p:nvPr/>
          </p:nvSpPr>
          <p:spPr>
            <a:xfrm>
              <a:off x="724760" y="0"/>
              <a:ext cx="865953" cy="37083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0166FF"/>
                  </a:solidFill>
                </a:defRPr>
              </a:lvl1pPr>
            </a:lstStyle>
            <a:p>
              <a:r>
                <a:t>Length</a:t>
              </a:r>
            </a:p>
          </p:txBody>
        </p:sp>
        <p:sp>
          <p:nvSpPr>
            <p:cNvPr id="464" name="Shape 464"/>
            <p:cNvSpPr/>
            <p:nvPr/>
          </p:nvSpPr>
          <p:spPr>
            <a:xfrm>
              <a:off x="2155162" y="0"/>
              <a:ext cx="2187770" cy="37083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0166FF"/>
                  </a:solidFill>
                </a:defRPr>
              </a:lvl1pPr>
            </a:lstStyle>
            <a:p>
              <a:r>
                <a:t>Glycosylation sites</a:t>
              </a:r>
            </a:p>
          </p:txBody>
        </p:sp>
        <p:sp>
          <p:nvSpPr>
            <p:cNvPr id="465" name="Shape 465"/>
            <p:cNvSpPr/>
            <p:nvPr/>
          </p:nvSpPr>
          <p:spPr>
            <a:xfrm>
              <a:off x="4808325" y="0"/>
              <a:ext cx="891737" cy="37083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0166FF"/>
                  </a:solidFill>
                </a:defRPr>
              </a:lvl1pPr>
            </a:lstStyle>
            <a:p>
              <a:r>
                <a:t>Charge</a:t>
              </a:r>
            </a:p>
          </p:txBody>
        </p:sp>
      </p:grpSp>
      <p:grpSp>
        <p:nvGrpSpPr>
          <p:cNvPr id="474" name="Group 474"/>
          <p:cNvGrpSpPr/>
          <p:nvPr/>
        </p:nvGrpSpPr>
        <p:grpSpPr>
          <a:xfrm>
            <a:off x="3705910" y="4818381"/>
            <a:ext cx="6025071" cy="2157952"/>
            <a:chOff x="0" y="0"/>
            <a:chExt cx="6025070" cy="2157951"/>
          </a:xfrm>
        </p:grpSpPr>
        <p:grpSp>
          <p:nvGrpSpPr>
            <p:cNvPr id="470" name="Group 470"/>
            <p:cNvGrpSpPr/>
            <p:nvPr/>
          </p:nvGrpSpPr>
          <p:grpSpPr>
            <a:xfrm>
              <a:off x="0" y="164051"/>
              <a:ext cx="6025071" cy="1993901"/>
              <a:chOff x="-381000" y="0"/>
              <a:chExt cx="6025070" cy="1993900"/>
            </a:xfrm>
          </p:grpSpPr>
          <p:pic>
            <p:nvPicPr>
              <p:cNvPr id="467" name="pasted-image.tiff"/>
              <p:cNvPicPr>
                <a:picLocks noChangeAspect="1"/>
              </p:cNvPicPr>
              <p:nvPr/>
            </p:nvPicPr>
            <p:blipFill>
              <a:blip r:embed="rId6">
                <a:extLst/>
              </a:blip>
              <a:stretch>
                <a:fillRect/>
              </a:stretch>
            </p:blipFill>
            <p:spPr>
              <a:xfrm>
                <a:off x="-381000" y="0"/>
                <a:ext cx="1993900" cy="1993900"/>
              </a:xfrm>
              <a:prstGeom prst="rect">
                <a:avLst/>
              </a:prstGeom>
              <a:ln w="12700" cap="flat">
                <a:noFill/>
                <a:miter lim="400000"/>
              </a:ln>
              <a:effectLst/>
            </p:spPr>
          </p:pic>
          <p:pic>
            <p:nvPicPr>
              <p:cNvPr id="468" name="pasted-image.tiff"/>
              <p:cNvPicPr>
                <a:picLocks noChangeAspect="1"/>
              </p:cNvPicPr>
              <p:nvPr/>
            </p:nvPicPr>
            <p:blipFill>
              <a:blip r:embed="rId7">
                <a:extLst/>
              </a:blip>
              <a:srcRect/>
              <a:stretch>
                <a:fillRect/>
              </a:stretch>
            </p:blipFill>
            <p:spPr>
              <a:xfrm>
                <a:off x="1634585" y="0"/>
                <a:ext cx="1993901" cy="1993900"/>
              </a:xfrm>
              <a:prstGeom prst="rect">
                <a:avLst/>
              </a:prstGeom>
              <a:ln w="12700" cap="flat">
                <a:noFill/>
                <a:miter lim="400000"/>
              </a:ln>
              <a:effectLst/>
            </p:spPr>
          </p:pic>
          <p:pic>
            <p:nvPicPr>
              <p:cNvPr id="469" name="pasted-image.tiff"/>
              <p:cNvPicPr>
                <a:picLocks noChangeAspect="1"/>
              </p:cNvPicPr>
              <p:nvPr/>
            </p:nvPicPr>
            <p:blipFill>
              <a:blip r:embed="rId8">
                <a:extLst/>
              </a:blip>
              <a:stretch>
                <a:fillRect/>
              </a:stretch>
            </p:blipFill>
            <p:spPr>
              <a:xfrm>
                <a:off x="3650170" y="0"/>
                <a:ext cx="1993901" cy="1993900"/>
              </a:xfrm>
              <a:prstGeom prst="rect">
                <a:avLst/>
              </a:prstGeom>
              <a:ln w="12700" cap="flat">
                <a:noFill/>
                <a:miter lim="400000"/>
              </a:ln>
              <a:effectLst/>
            </p:spPr>
          </p:pic>
        </p:grpSp>
        <p:sp>
          <p:nvSpPr>
            <p:cNvPr id="471" name="Shape 471"/>
            <p:cNvSpPr/>
            <p:nvPr/>
          </p:nvSpPr>
          <p:spPr>
            <a:xfrm>
              <a:off x="680596" y="0"/>
              <a:ext cx="865953" cy="37083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FF2600"/>
                  </a:solidFill>
                </a:defRPr>
              </a:lvl1pPr>
            </a:lstStyle>
            <a:p>
              <a:r>
                <a:t>Length</a:t>
              </a:r>
            </a:p>
          </p:txBody>
        </p:sp>
        <p:sp>
          <p:nvSpPr>
            <p:cNvPr id="472" name="Shape 472"/>
            <p:cNvSpPr/>
            <p:nvPr/>
          </p:nvSpPr>
          <p:spPr>
            <a:xfrm>
              <a:off x="2110998" y="0"/>
              <a:ext cx="2187770" cy="37083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FF2600"/>
                  </a:solidFill>
                </a:defRPr>
              </a:lvl1pPr>
            </a:lstStyle>
            <a:p>
              <a:r>
                <a:t>Glycosylation sites</a:t>
              </a:r>
            </a:p>
          </p:txBody>
        </p:sp>
        <p:sp>
          <p:nvSpPr>
            <p:cNvPr id="473" name="Shape 473"/>
            <p:cNvSpPr/>
            <p:nvPr/>
          </p:nvSpPr>
          <p:spPr>
            <a:xfrm>
              <a:off x="4764161" y="0"/>
              <a:ext cx="891737" cy="37083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a:solidFill>
                    <a:srgbClr val="FF2600"/>
                  </a:solidFill>
                </a:defRPr>
              </a:lvl1pPr>
            </a:lstStyle>
            <a:p>
              <a:r>
                <a:t>Charge</a:t>
              </a:r>
            </a:p>
          </p:txBody>
        </p:sp>
      </p:grpSp>
      <p:sp>
        <p:nvSpPr>
          <p:cNvPr id="475" name="Shape 475"/>
          <p:cNvSpPr>
            <a:spLocks noGrp="1"/>
          </p:cNvSpPr>
          <p:nvPr>
            <p:ph type="body" sz="half" idx="1"/>
          </p:nvPr>
        </p:nvSpPr>
        <p:spPr>
          <a:prstGeom prst="rect">
            <a:avLst/>
          </a:prstGeom>
        </p:spPr>
        <p:txBody>
          <a:bodyPr/>
          <a:lstStyle/>
          <a:p>
            <a:endParaRPr dirty="0"/>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47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5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46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2" animBg="1" advAuto="0"/>
      <p:bldP spid="466" grpId="3" animBg="1" advAuto="0"/>
      <p:bldP spid="474" grpId="4" animBg="1" advAuto="0"/>
      <p:bldP spid="475"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title"/>
          </p:nvPr>
        </p:nvSpPr>
        <p:spPr>
          <a:xfrm>
            <a:off x="501651" y="274639"/>
            <a:ext cx="9055101" cy="1006476"/>
          </a:xfrm>
          <a:prstGeom prst="rect">
            <a:avLst/>
          </a:prstGeom>
        </p:spPr>
        <p:txBody>
          <a:bodyPr lIns="46787" tIns="46787" rIns="46787" bIns="46787"/>
          <a:lstStyle>
            <a:lvl1pPr defTabSz="455612">
              <a:tabLst>
                <a:tab pos="901700" algn="l"/>
                <a:tab pos="1816100" algn="l"/>
                <a:tab pos="2730500" algn="l"/>
                <a:tab pos="3644900" algn="l"/>
                <a:tab pos="4559300" algn="l"/>
                <a:tab pos="5473700" algn="l"/>
                <a:tab pos="6388100" algn="l"/>
                <a:tab pos="7302500" algn="l"/>
                <a:tab pos="8216900" algn="l"/>
                <a:tab pos="9131300" algn="l"/>
                <a:tab pos="10045700" algn="l"/>
              </a:tabLst>
            </a:lvl1pPr>
          </a:lstStyle>
          <a:p>
            <a:r>
              <a:t>Highlighter</a:t>
            </a:r>
          </a:p>
        </p:txBody>
      </p:sp>
      <p:sp>
        <p:nvSpPr>
          <p:cNvPr id="478" name="Shape 478"/>
          <p:cNvSpPr>
            <a:spLocks noGrp="1"/>
          </p:cNvSpPr>
          <p:nvPr>
            <p:ph type="body" idx="1"/>
          </p:nvPr>
        </p:nvSpPr>
        <p:spPr>
          <a:xfrm>
            <a:off x="585786" y="1651000"/>
            <a:ext cx="9053516" cy="4987927"/>
          </a:xfrm>
          <a:prstGeom prst="rect">
            <a:avLst/>
          </a:prstGeom>
        </p:spPr>
        <p:txBody>
          <a:bodyPr lIns="46787" tIns="46787" rIns="46787" bIns="46787"/>
          <a:lstStyle/>
          <a:p>
            <a:pPr marL="339725" indent="-339725" defTabSz="455612">
              <a:lnSpc>
                <a:spcPct val="90000"/>
              </a:lnSpc>
              <a:spcBef>
                <a:spcPts val="600"/>
              </a:spcBef>
              <a:tabLst>
                <a:tab pos="901700" algn="l"/>
                <a:tab pos="1816100" algn="l"/>
                <a:tab pos="2730500" algn="l"/>
                <a:tab pos="3644900" algn="l"/>
                <a:tab pos="4559300" algn="l"/>
                <a:tab pos="5473700" algn="l"/>
                <a:tab pos="6388100" algn="l"/>
                <a:tab pos="7302500" algn="l"/>
                <a:tab pos="8216900" algn="l"/>
                <a:tab pos="9131300" algn="l"/>
                <a:tab pos="10045700" algn="l"/>
              </a:tabLst>
              <a:defRPr sz="2700"/>
            </a:pPr>
            <a:r>
              <a:t>Highlights mutations relative to a reference strain, particularly useful for intra-patient analyses.</a:t>
            </a:r>
          </a:p>
          <a:p>
            <a:pPr marL="339725" indent="-339725" defTabSz="455612">
              <a:lnSpc>
                <a:spcPct val="90000"/>
              </a:lnSpc>
              <a:spcBef>
                <a:spcPts val="600"/>
              </a:spcBef>
              <a:tabLst>
                <a:tab pos="901700" algn="l"/>
                <a:tab pos="1816100" algn="l"/>
                <a:tab pos="2730500" algn="l"/>
                <a:tab pos="3644900" algn="l"/>
                <a:tab pos="4559300" algn="l"/>
                <a:tab pos="5473700" algn="l"/>
                <a:tab pos="6388100" algn="l"/>
                <a:tab pos="7302500" algn="l"/>
                <a:tab pos="8216900" algn="l"/>
                <a:tab pos="9131300" algn="l"/>
                <a:tab pos="10045700" algn="l"/>
              </a:tabLst>
              <a:defRPr sz="2700"/>
            </a:pPr>
            <a:r>
              <a:t>Highlights: </a:t>
            </a:r>
          </a:p>
          <a:p>
            <a:pPr marL="739775" lvl="1" indent="-339725" defTabSz="455612">
              <a:lnSpc>
                <a:spcPct val="90000"/>
              </a:lnSpc>
              <a:spcBef>
                <a:spcPts val="600"/>
              </a:spcBef>
              <a:buClr>
                <a:schemeClr val="accent2"/>
              </a:buClr>
              <a:tabLst>
                <a:tab pos="901700" algn="l"/>
                <a:tab pos="1816100" algn="l"/>
                <a:tab pos="2730500" algn="l"/>
                <a:tab pos="3644900" algn="l"/>
                <a:tab pos="4559300" algn="l"/>
                <a:tab pos="5473700" algn="l"/>
                <a:tab pos="6388100" algn="l"/>
                <a:tab pos="7302500" algn="l"/>
                <a:tab pos="8216900" algn="l"/>
                <a:tab pos="9131300" algn="l"/>
                <a:tab pos="10045700" algn="l"/>
              </a:tabLst>
              <a:defRPr sz="2400"/>
            </a:pPr>
            <a:r>
              <a:t>syn/non-syn </a:t>
            </a:r>
            <a:endParaRPr sz="2800"/>
          </a:p>
          <a:p>
            <a:pPr marL="739775" lvl="1" indent="-339725" defTabSz="455612">
              <a:lnSpc>
                <a:spcPct val="90000"/>
              </a:lnSpc>
              <a:spcBef>
                <a:spcPts val="600"/>
              </a:spcBef>
              <a:buClr>
                <a:schemeClr val="accent2"/>
              </a:buClr>
              <a:tabLst>
                <a:tab pos="901700" algn="l"/>
                <a:tab pos="1816100" algn="l"/>
                <a:tab pos="2730500" algn="l"/>
                <a:tab pos="3644900" algn="l"/>
                <a:tab pos="4559300" algn="l"/>
                <a:tab pos="5473700" algn="l"/>
                <a:tab pos="6388100" algn="l"/>
                <a:tab pos="7302500" algn="l"/>
                <a:tab pos="8216900" algn="l"/>
                <a:tab pos="9131300" algn="l"/>
                <a:tab pos="10045700" algn="l"/>
              </a:tabLst>
              <a:defRPr sz="2400"/>
            </a:pPr>
            <a:r>
              <a:t>transition/transversion</a:t>
            </a:r>
          </a:p>
          <a:p>
            <a:pPr marL="739775" lvl="1" indent="-339725" defTabSz="455612">
              <a:lnSpc>
                <a:spcPct val="90000"/>
              </a:lnSpc>
              <a:spcBef>
                <a:spcPts val="600"/>
              </a:spcBef>
              <a:buClr>
                <a:schemeClr val="accent2"/>
              </a:buClr>
              <a:tabLst>
                <a:tab pos="901700" algn="l"/>
                <a:tab pos="1816100" algn="l"/>
                <a:tab pos="2730500" algn="l"/>
                <a:tab pos="3644900" algn="l"/>
                <a:tab pos="4559300" algn="l"/>
                <a:tab pos="5473700" algn="l"/>
                <a:tab pos="6388100" algn="l"/>
                <a:tab pos="7302500" algn="l"/>
                <a:tab pos="8216900" algn="l"/>
                <a:tab pos="9131300" algn="l"/>
                <a:tab pos="10045700" algn="l"/>
              </a:tabLst>
              <a:defRPr sz="2400"/>
            </a:pPr>
            <a:r>
              <a:t>APOBEC motifs</a:t>
            </a:r>
            <a:endParaRPr sz="2800"/>
          </a:p>
          <a:p>
            <a:pPr marL="339725" indent="-339725" defTabSz="455612">
              <a:lnSpc>
                <a:spcPct val="90000"/>
              </a:lnSpc>
              <a:spcBef>
                <a:spcPts val="600"/>
              </a:spcBef>
              <a:tabLst>
                <a:tab pos="901700" algn="l"/>
                <a:tab pos="1816100" algn="l"/>
                <a:tab pos="2730500" algn="l"/>
                <a:tab pos="3644900" algn="l"/>
                <a:tab pos="4559300" algn="l"/>
                <a:tab pos="5473700" algn="l"/>
                <a:tab pos="6388100" algn="l"/>
                <a:tab pos="7302500" algn="l"/>
                <a:tab pos="8216900" algn="l"/>
                <a:tab pos="9131300" algn="l"/>
                <a:tab pos="10045700" algn="l"/>
              </a:tabLst>
              <a:defRPr sz="2700"/>
            </a:pPr>
            <a:r>
              <a:t>Sorts on similarity</a:t>
            </a:r>
          </a:p>
          <a:p>
            <a:pPr marL="339725" indent="-339725" defTabSz="455612">
              <a:lnSpc>
                <a:spcPct val="90000"/>
              </a:lnSpc>
              <a:spcBef>
                <a:spcPts val="600"/>
              </a:spcBef>
              <a:tabLst>
                <a:tab pos="901700" algn="l"/>
                <a:tab pos="1816100" algn="l"/>
                <a:tab pos="2730500" algn="l"/>
                <a:tab pos="3644900" algn="l"/>
                <a:tab pos="4559300" algn="l"/>
                <a:tab pos="5473700" algn="l"/>
                <a:tab pos="6388100" algn="l"/>
                <a:tab pos="7302500" algn="l"/>
                <a:tab pos="8216900" algn="l"/>
                <a:tab pos="9131300" algn="l"/>
                <a:tab pos="10045700" algn="l"/>
              </a:tabLst>
              <a:defRPr sz="2700"/>
            </a:pPr>
            <a:r>
              <a:t>Visualize recombination of closely related sequences</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image53.png"/>
          <p:cNvPicPr>
            <a:picLocks noChangeAspect="1"/>
          </p:cNvPicPr>
          <p:nvPr/>
        </p:nvPicPr>
        <p:blipFill>
          <a:blip r:embed="rId2">
            <a:extLst/>
          </a:blip>
          <a:stretch>
            <a:fillRect/>
          </a:stretch>
        </p:blipFill>
        <p:spPr>
          <a:xfrm>
            <a:off x="35355" y="609258"/>
            <a:ext cx="8376835" cy="6689832"/>
          </a:xfrm>
          <a:prstGeom prst="rect">
            <a:avLst/>
          </a:prstGeom>
          <a:ln w="12700">
            <a:miter lim="400000"/>
          </a:ln>
        </p:spPr>
      </p:pic>
      <p:sp>
        <p:nvSpPr>
          <p:cNvPr id="481" name="Shape 481"/>
          <p:cNvSpPr/>
          <p:nvPr/>
        </p:nvSpPr>
        <p:spPr>
          <a:xfrm>
            <a:off x="7882334" y="2022475"/>
            <a:ext cx="1952231"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Nonrandom distribution of mutations evident.  </a:t>
            </a:r>
          </a:p>
        </p:txBody>
      </p:sp>
      <p:sp>
        <p:nvSpPr>
          <p:cNvPr id="482" name="Shape 482"/>
          <p:cNvSpPr/>
          <p:nvPr/>
        </p:nvSpPr>
        <p:spPr>
          <a:xfrm flipV="1">
            <a:off x="3829052" y="2464248"/>
            <a:ext cx="3964385" cy="1831528"/>
          </a:xfrm>
          <a:prstGeom prst="line">
            <a:avLst/>
          </a:prstGeom>
          <a:ln w="50800">
            <a:solidFill>
              <a:srgbClr val="FF0000"/>
            </a:solidFill>
            <a:miter/>
            <a:headEnd type="triangle"/>
          </a:ln>
        </p:spPr>
        <p:txBody>
          <a:bodyPr lIns="45718" tIns="45718" rIns="45718" bIns="45718"/>
          <a:lstStyle/>
          <a:p>
            <a:endParaRPr/>
          </a:p>
        </p:txBody>
      </p:sp>
      <p:sp>
        <p:nvSpPr>
          <p:cNvPr id="483" name="Shape 483"/>
          <p:cNvSpPr/>
          <p:nvPr/>
        </p:nvSpPr>
        <p:spPr>
          <a:xfrm flipV="1">
            <a:off x="2019301" y="2454274"/>
            <a:ext cx="5799884" cy="2039941"/>
          </a:xfrm>
          <a:prstGeom prst="line">
            <a:avLst/>
          </a:prstGeom>
          <a:ln w="50800">
            <a:solidFill>
              <a:srgbClr val="FF0000"/>
            </a:solidFill>
            <a:miter/>
            <a:headEnd type="triangle"/>
          </a:ln>
        </p:spPr>
        <p:txBody>
          <a:bodyPr lIns="45718" tIns="45718" rIns="45718" bIns="45718"/>
          <a:lstStyle/>
          <a:p>
            <a:endParaRPr/>
          </a:p>
        </p:txBody>
      </p:sp>
      <p:sp>
        <p:nvSpPr>
          <p:cNvPr id="484" name="Shape 484"/>
          <p:cNvSpPr/>
          <p:nvPr/>
        </p:nvSpPr>
        <p:spPr>
          <a:xfrm>
            <a:off x="7844232" y="3952876"/>
            <a:ext cx="2028433" cy="1684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Sample Set is from a likely dual</a:t>
            </a:r>
          </a:p>
          <a:p>
            <a:pPr>
              <a:defRPr>
                <a:latin typeface="+mj-lt"/>
                <a:ea typeface="+mj-ea"/>
                <a:cs typeface="+mj-cs"/>
                <a:sym typeface="Arial"/>
              </a:defRPr>
            </a:pPr>
            <a:r>
              <a:t>infection, with intra-subtype recombinants present.</a:t>
            </a:r>
          </a:p>
        </p:txBody>
      </p:sp>
      <p:sp>
        <p:nvSpPr>
          <p:cNvPr id="485" name="Shape 485"/>
          <p:cNvSpPr/>
          <p:nvPr/>
        </p:nvSpPr>
        <p:spPr>
          <a:xfrm>
            <a:off x="1387821" y="4548882"/>
            <a:ext cx="561952" cy="1879651"/>
          </a:xfrm>
          <a:prstGeom prst="rect">
            <a:avLst/>
          </a:prstGeom>
          <a:ln w="50800">
            <a:solidFill>
              <a:srgbClr val="5256A7"/>
            </a:solidFill>
          </a:ln>
        </p:spPr>
        <p:txBody>
          <a:bodyPr lIns="45718" tIns="45718" rIns="45718" bIns="45718"/>
          <a:lstStyle/>
          <a:p>
            <a:pPr>
              <a:defRPr>
                <a:latin typeface="+mj-lt"/>
                <a:ea typeface="+mj-ea"/>
                <a:cs typeface="+mj-cs"/>
                <a:sym typeface="Arial"/>
              </a:defRPr>
            </a:pPr>
            <a:endParaRPr/>
          </a:p>
        </p:txBody>
      </p:sp>
      <p:sp>
        <p:nvSpPr>
          <p:cNvPr id="486" name="Shape 486"/>
          <p:cNvSpPr/>
          <p:nvPr/>
        </p:nvSpPr>
        <p:spPr>
          <a:xfrm>
            <a:off x="3432769" y="4292600"/>
            <a:ext cx="1393827" cy="2092375"/>
          </a:xfrm>
          <a:prstGeom prst="rect">
            <a:avLst/>
          </a:prstGeom>
          <a:ln w="50800">
            <a:solidFill>
              <a:srgbClr val="5256A7"/>
            </a:solidFill>
          </a:ln>
        </p:spPr>
        <p:txBody>
          <a:bodyPr lIns="45718" tIns="45718" rIns="45718" bIns="45718"/>
          <a:lstStyle/>
          <a:p>
            <a:pPr>
              <a:defRPr>
                <a:latin typeface="+mj-lt"/>
                <a:ea typeface="+mj-ea"/>
                <a:cs typeface="+mj-cs"/>
                <a:sym typeface="Arial"/>
              </a:defRPr>
            </a:pPr>
            <a:endParaRPr/>
          </a:p>
        </p:txBody>
      </p:sp>
      <p:sp>
        <p:nvSpPr>
          <p:cNvPr id="487" name="Shape 487"/>
          <p:cNvSpPr/>
          <p:nvPr/>
        </p:nvSpPr>
        <p:spPr>
          <a:xfrm>
            <a:off x="444500" y="4292600"/>
            <a:ext cx="7206854" cy="1501875"/>
          </a:xfrm>
          <a:prstGeom prst="rect">
            <a:avLst/>
          </a:prstGeom>
          <a:ln w="50800">
            <a:solidFill>
              <a:srgbClr val="5256A7"/>
            </a:solidFill>
          </a:ln>
        </p:spPr>
        <p:txBody>
          <a:bodyPr lIns="45718" tIns="45718" rIns="45718" bIns="45718"/>
          <a:lstStyle/>
          <a:p>
            <a:pPr>
              <a:defRPr>
                <a:latin typeface="+mj-lt"/>
                <a:ea typeface="+mj-ea"/>
                <a:cs typeface="+mj-cs"/>
                <a:sym typeface="Arial"/>
              </a:defRPr>
            </a:pPr>
            <a:endParaRPr/>
          </a:p>
        </p:txBody>
      </p:sp>
      <p:sp>
        <p:nvSpPr>
          <p:cNvPr id="488" name="Shape 488"/>
          <p:cNvSpPr>
            <a:spLocks noGrp="1"/>
          </p:cNvSpPr>
          <p:nvPr>
            <p:ph type="title"/>
          </p:nvPr>
        </p:nvSpPr>
        <p:spPr>
          <a:xfrm>
            <a:off x="501651" y="20638"/>
            <a:ext cx="9055101" cy="884064"/>
          </a:xfrm>
          <a:prstGeom prst="rect">
            <a:avLst/>
          </a:prstGeom>
        </p:spPr>
        <p:txBody>
          <a:bodyPr lIns="46787" tIns="46787" rIns="46787" bIns="46787"/>
          <a:lstStyle>
            <a:lvl1pPr defTabSz="455612">
              <a:tabLst>
                <a:tab pos="901700" algn="l"/>
                <a:tab pos="1816100" algn="l"/>
                <a:tab pos="2730500" algn="l"/>
                <a:tab pos="3644900" algn="l"/>
                <a:tab pos="4559300" algn="l"/>
                <a:tab pos="5473700" algn="l"/>
                <a:tab pos="6388100" algn="l"/>
                <a:tab pos="7302500" algn="l"/>
                <a:tab pos="8216900" algn="l"/>
                <a:tab pos="9131300" algn="l"/>
                <a:tab pos="10045700" algn="l"/>
              </a:tabLst>
            </a:lvl1pPr>
          </a:lstStyle>
          <a:p>
            <a:r>
              <a:t>Highlighter sample data</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8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4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48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4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6" nodeType="clickEffect">
                                  <p:stCondLst>
                                    <p:cond delay="0"/>
                                  </p:stCondLst>
                                  <p:iterate>
                                    <p:tmAbs val="0"/>
                                  </p:iterate>
                                  <p:childTnLst>
                                    <p:set>
                                      <p:cBhvr>
                                        <p:cTn id="23" fill="hold">
                                          <p:stCondLst>
                                            <p:cond delay="0"/>
                                          </p:stCondLst>
                                        </p:cTn>
                                        <p:tgtEl>
                                          <p:spTgt spid="486"/>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7" nodeType="afterEffect">
                                  <p:stCondLst>
                                    <p:cond delay="0"/>
                                  </p:stCondLst>
                                  <p:iterate>
                                    <p:tmAbs val="0"/>
                                  </p:iterate>
                                  <p:childTnLst>
                                    <p:set>
                                      <p:cBhvr>
                                        <p:cTn id="26" fill="hold">
                                          <p:stCondLst>
                                            <p:cond delay="0"/>
                                          </p:stCondLst>
                                        </p:cTn>
                                        <p:tgtEl>
                                          <p:spTgt spid="485"/>
                                        </p:tgtEl>
                                        <p:attrNameLst>
                                          <p:attrName>style.visibility</p:attrName>
                                        </p:attrNameLst>
                                      </p:cBhvr>
                                      <p:to>
                                        <p:strVal val="hidden"/>
                                      </p:to>
                                    </p:set>
                                  </p:childTnLst>
                                </p:cTn>
                              </p:par>
                            </p:childTnLst>
                          </p:cTn>
                        </p:par>
                        <p:par>
                          <p:cTn id="27" fill="hold">
                            <p:stCondLst>
                              <p:cond delay="0"/>
                            </p:stCondLst>
                            <p:childTnLst>
                              <p:par>
                                <p:cTn id="28" presetID="1" presetClass="exit" presetSubtype="0" fill="hold" grpId="8" nodeType="afterEffect">
                                  <p:stCondLst>
                                    <p:cond delay="0"/>
                                  </p:stCondLst>
                                  <p:iterate>
                                    <p:tmAbs val="0"/>
                                  </p:iterate>
                                  <p:childTnLst>
                                    <p:set>
                                      <p:cBhvr>
                                        <p:cTn id="29" fill="hold">
                                          <p:stCondLst>
                                            <p:cond delay="0"/>
                                          </p:stCondLst>
                                        </p:cTn>
                                        <p:tgtEl>
                                          <p:spTgt spid="482"/>
                                        </p:tgtEl>
                                        <p:attrNameLst>
                                          <p:attrName>style.visibility</p:attrName>
                                        </p:attrNameLst>
                                      </p:cBhvr>
                                      <p:to>
                                        <p:strVal val="hidden"/>
                                      </p:to>
                                    </p:set>
                                  </p:childTnLst>
                                </p:cTn>
                              </p:par>
                            </p:childTnLst>
                          </p:cTn>
                        </p:par>
                        <p:par>
                          <p:cTn id="30" fill="hold">
                            <p:stCondLst>
                              <p:cond delay="0"/>
                            </p:stCondLst>
                            <p:childTnLst>
                              <p:par>
                                <p:cTn id="31" presetID="1" presetClass="exit" presetSubtype="0" fill="hold" grpId="9" nodeType="afterEffect">
                                  <p:stCondLst>
                                    <p:cond delay="0"/>
                                  </p:stCondLst>
                                  <p:iterate>
                                    <p:tmAbs val="0"/>
                                  </p:iterate>
                                  <p:childTnLst>
                                    <p:set>
                                      <p:cBhvr>
                                        <p:cTn id="32" fill="hold">
                                          <p:stCondLst>
                                            <p:cond delay="0"/>
                                          </p:stCondLst>
                                        </p:cTn>
                                        <p:tgtEl>
                                          <p:spTgt spid="483"/>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10" nodeType="afterEffect">
                                  <p:stCondLst>
                                    <p:cond delay="0"/>
                                  </p:stCondLst>
                                  <p:iterate>
                                    <p:tmAbs val="0"/>
                                  </p:iterate>
                                  <p:childTnLst>
                                    <p:set>
                                      <p:cBhvr>
                                        <p:cTn id="35" fill="hold"/>
                                        <p:tgtEl>
                                          <p:spTgt spid="484"/>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1" animBg="1" advAuto="0"/>
      <p:bldP spid="482" grpId="2" animBg="1" advAuto="0"/>
      <p:bldP spid="482" grpId="8" animBg="1" advAuto="0"/>
      <p:bldP spid="483" grpId="3" animBg="1" advAuto="0"/>
      <p:bldP spid="483" grpId="9" animBg="1" advAuto="0"/>
      <p:bldP spid="484" grpId="10" animBg="1" advAuto="0"/>
      <p:bldP spid="485" grpId="4" animBg="1" advAuto="0"/>
      <p:bldP spid="485" grpId="7" animBg="1" advAuto="0"/>
      <p:bldP spid="486" grpId="5" animBg="1" advAuto="0"/>
      <p:bldP spid="486" grpId="6" animBg="1" advAuto="0"/>
      <p:bldP spid="487" grpId="1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p:cNvSpPr>
          <p:nvPr>
            <p:ph type="title"/>
          </p:nvPr>
        </p:nvSpPr>
        <p:spPr>
          <a:xfrm>
            <a:off x="501651" y="20638"/>
            <a:ext cx="9055101" cy="884064"/>
          </a:xfrm>
          <a:prstGeom prst="rect">
            <a:avLst/>
          </a:prstGeom>
        </p:spPr>
        <p:txBody>
          <a:bodyPr lIns="46787" tIns="46787" rIns="46787" bIns="46787"/>
          <a:lstStyle>
            <a:lvl1pPr defTabSz="455612">
              <a:tabLst>
                <a:tab pos="901700" algn="l"/>
                <a:tab pos="1816100" algn="l"/>
                <a:tab pos="2730500" algn="l"/>
                <a:tab pos="3644900" algn="l"/>
                <a:tab pos="4559300" algn="l"/>
                <a:tab pos="5473700" algn="l"/>
                <a:tab pos="6388100" algn="l"/>
                <a:tab pos="7302500" algn="l"/>
                <a:tab pos="8216900" algn="l"/>
                <a:tab pos="9131300" algn="l"/>
                <a:tab pos="10045700" algn="l"/>
              </a:tabLst>
            </a:lvl1pPr>
          </a:lstStyle>
          <a:p>
            <a:r>
              <a:t>Highlighter examples</a:t>
            </a:r>
          </a:p>
        </p:txBody>
      </p:sp>
      <p:grpSp>
        <p:nvGrpSpPr>
          <p:cNvPr id="493" name="Group 493"/>
          <p:cNvGrpSpPr/>
          <p:nvPr/>
        </p:nvGrpSpPr>
        <p:grpSpPr>
          <a:xfrm>
            <a:off x="4088386" y="4687537"/>
            <a:ext cx="3164514" cy="2872769"/>
            <a:chOff x="0" y="0"/>
            <a:chExt cx="3164512" cy="2872768"/>
          </a:xfrm>
        </p:grpSpPr>
        <p:pic>
          <p:nvPicPr>
            <p:cNvPr id="491" name="image63.png"/>
            <p:cNvPicPr>
              <a:picLocks noChangeAspect="1"/>
            </p:cNvPicPr>
            <p:nvPr/>
          </p:nvPicPr>
          <p:blipFill>
            <a:blip r:embed="rId2">
              <a:extLst/>
            </a:blip>
            <a:stretch>
              <a:fillRect/>
            </a:stretch>
          </p:blipFill>
          <p:spPr>
            <a:xfrm>
              <a:off x="0" y="0"/>
              <a:ext cx="1881630" cy="2629627"/>
            </a:xfrm>
            <a:prstGeom prst="rect">
              <a:avLst/>
            </a:prstGeom>
            <a:ln w="12700" cap="flat">
              <a:noFill/>
              <a:miter lim="400000"/>
            </a:ln>
            <a:effectLst/>
          </p:spPr>
        </p:pic>
        <p:sp>
          <p:nvSpPr>
            <p:cNvPr id="492" name="Shape 492"/>
            <p:cNvSpPr/>
            <p:nvPr/>
          </p:nvSpPr>
          <p:spPr>
            <a:xfrm>
              <a:off x="301719" y="2620141"/>
              <a:ext cx="2862795" cy="2526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defTabSz="457200">
                <a:spcBef>
                  <a:spcPts val="1200"/>
                </a:spcBef>
                <a:defRPr sz="1100">
                  <a:latin typeface="Helvetica Neue"/>
                  <a:ea typeface="Helvetica Neue"/>
                  <a:cs typeface="Helvetica Neue"/>
                  <a:sym typeface="Helvetica Neue"/>
                </a:defRPr>
              </a:pPr>
              <a:r>
                <a:t>Bar et al. (2012) </a:t>
              </a:r>
              <a:r>
                <a:rPr i="1"/>
                <a:t>PLoS Pathogens</a:t>
              </a:r>
              <a:r>
                <a:t> e1002721 </a:t>
              </a:r>
            </a:p>
          </p:txBody>
        </p:sp>
      </p:grpSp>
      <p:sp>
        <p:nvSpPr>
          <p:cNvPr id="494" name="Shape 494"/>
          <p:cNvSpPr>
            <a:spLocks noGrp="1"/>
          </p:cNvSpPr>
          <p:nvPr>
            <p:ph type="body" sz="quarter" idx="1"/>
          </p:nvPr>
        </p:nvSpPr>
        <p:spPr>
          <a:xfrm>
            <a:off x="6143625" y="4542333"/>
            <a:ext cx="3495677" cy="2558259"/>
          </a:xfrm>
          <a:prstGeom prst="rect">
            <a:avLst/>
          </a:prstGeom>
        </p:spPr>
        <p:txBody>
          <a:bodyPr lIns="46787" tIns="46787" rIns="46787" bIns="46787"/>
          <a:lstStyle/>
          <a:p>
            <a:pPr marL="339725" indent="-339725" defTabSz="455612">
              <a:lnSpc>
                <a:spcPct val="90000"/>
              </a:lnSpc>
              <a:spcBef>
                <a:spcPts val="600"/>
              </a:spcBef>
              <a:tabLst>
                <a:tab pos="901700" algn="l"/>
                <a:tab pos="1816100" algn="l"/>
                <a:tab pos="2730500" algn="l"/>
                <a:tab pos="3644900" algn="l"/>
                <a:tab pos="4559300" algn="l"/>
                <a:tab pos="5473700" algn="l"/>
                <a:tab pos="6388100" algn="l"/>
                <a:tab pos="7302500" algn="l"/>
                <a:tab pos="8216900" algn="l"/>
                <a:tab pos="9131300" algn="l"/>
                <a:tab pos="10045700" algn="l"/>
              </a:tabLst>
              <a:defRPr sz="2700"/>
            </a:pPr>
            <a:r>
              <a:t>Infection multiplicity</a:t>
            </a:r>
          </a:p>
          <a:p>
            <a:pPr marL="339725" indent="-339725" defTabSz="455612">
              <a:lnSpc>
                <a:spcPct val="90000"/>
              </a:lnSpc>
              <a:spcBef>
                <a:spcPts val="600"/>
              </a:spcBef>
              <a:tabLst>
                <a:tab pos="901700" algn="l"/>
                <a:tab pos="1816100" algn="l"/>
                <a:tab pos="2730500" algn="l"/>
                <a:tab pos="3644900" algn="l"/>
                <a:tab pos="4559300" algn="l"/>
                <a:tab pos="5473700" algn="l"/>
                <a:tab pos="6388100" algn="l"/>
                <a:tab pos="7302500" algn="l"/>
                <a:tab pos="8216900" algn="l"/>
                <a:tab pos="9131300" algn="l"/>
                <a:tab pos="10045700" algn="l"/>
              </a:tabLst>
              <a:defRPr sz="2700"/>
            </a:pPr>
            <a:r>
              <a:t>CTL escape</a:t>
            </a:r>
          </a:p>
          <a:p>
            <a:pPr marL="339725" indent="-339725" defTabSz="455612">
              <a:lnSpc>
                <a:spcPct val="90000"/>
              </a:lnSpc>
              <a:spcBef>
                <a:spcPts val="600"/>
              </a:spcBef>
              <a:tabLst>
                <a:tab pos="901700" algn="l"/>
                <a:tab pos="1816100" algn="l"/>
                <a:tab pos="2730500" algn="l"/>
                <a:tab pos="3644900" algn="l"/>
                <a:tab pos="4559300" algn="l"/>
                <a:tab pos="5473700" algn="l"/>
                <a:tab pos="6388100" algn="l"/>
                <a:tab pos="7302500" algn="l"/>
                <a:tab pos="8216900" algn="l"/>
                <a:tab pos="9131300" algn="l"/>
                <a:tab pos="10045700" algn="l"/>
              </a:tabLst>
              <a:defRPr sz="2700"/>
            </a:pPr>
            <a:r>
              <a:t>Antibody escape</a:t>
            </a:r>
          </a:p>
        </p:txBody>
      </p:sp>
      <p:grpSp>
        <p:nvGrpSpPr>
          <p:cNvPr id="499" name="Group 499"/>
          <p:cNvGrpSpPr/>
          <p:nvPr/>
        </p:nvGrpSpPr>
        <p:grpSpPr>
          <a:xfrm>
            <a:off x="4145188" y="847665"/>
            <a:ext cx="5660994" cy="3542985"/>
            <a:chOff x="0" y="0"/>
            <a:chExt cx="5660993" cy="3542984"/>
          </a:xfrm>
        </p:grpSpPr>
        <p:grpSp>
          <p:nvGrpSpPr>
            <p:cNvPr id="497" name="Group 497"/>
            <p:cNvGrpSpPr/>
            <p:nvPr/>
          </p:nvGrpSpPr>
          <p:grpSpPr>
            <a:xfrm>
              <a:off x="0" y="0"/>
              <a:ext cx="5440807" cy="3287981"/>
              <a:chOff x="0" y="0"/>
              <a:chExt cx="5440806" cy="3287980"/>
            </a:xfrm>
          </p:grpSpPr>
          <p:pic>
            <p:nvPicPr>
              <p:cNvPr id="495" name="image59.png"/>
              <p:cNvPicPr>
                <a:picLocks noChangeAspect="1"/>
              </p:cNvPicPr>
              <p:nvPr/>
            </p:nvPicPr>
            <p:blipFill>
              <a:blip r:embed="rId3">
                <a:extLst/>
              </a:blip>
              <a:stretch>
                <a:fillRect/>
              </a:stretch>
            </p:blipFill>
            <p:spPr>
              <a:xfrm>
                <a:off x="-1" y="2420553"/>
                <a:ext cx="5440808" cy="867428"/>
              </a:xfrm>
              <a:prstGeom prst="rect">
                <a:avLst/>
              </a:prstGeom>
              <a:ln w="12700" cap="flat">
                <a:noFill/>
                <a:miter lim="400000"/>
              </a:ln>
              <a:effectLst/>
            </p:spPr>
          </p:pic>
          <p:pic>
            <p:nvPicPr>
              <p:cNvPr id="496" name="image60.png"/>
              <p:cNvPicPr>
                <a:picLocks noChangeAspect="1"/>
              </p:cNvPicPr>
              <p:nvPr/>
            </p:nvPicPr>
            <p:blipFill>
              <a:blip r:embed="rId4">
                <a:extLst/>
              </a:blip>
              <a:stretch>
                <a:fillRect/>
              </a:stretch>
            </p:blipFill>
            <p:spPr>
              <a:xfrm>
                <a:off x="-1" y="0"/>
                <a:ext cx="5440808" cy="2468288"/>
              </a:xfrm>
              <a:prstGeom prst="rect">
                <a:avLst/>
              </a:prstGeom>
              <a:ln w="12700" cap="flat">
                <a:noFill/>
                <a:miter lim="400000"/>
              </a:ln>
              <a:effectLst/>
            </p:spPr>
          </p:pic>
        </p:grpSp>
        <p:sp>
          <p:nvSpPr>
            <p:cNvPr id="498" name="Shape 498"/>
            <p:cNvSpPr/>
            <p:nvPr/>
          </p:nvSpPr>
          <p:spPr>
            <a:xfrm>
              <a:off x="42757" y="3303057"/>
              <a:ext cx="5618237" cy="2399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defTabSz="457200">
                <a:spcBef>
                  <a:spcPts val="1200"/>
                </a:spcBef>
                <a:defRPr sz="1100">
                  <a:latin typeface="Helvetica Neue"/>
                  <a:ea typeface="Helvetica Neue"/>
                  <a:cs typeface="Helvetica Neue"/>
                  <a:sym typeface="Helvetica Neue"/>
                </a:defRPr>
              </a:pPr>
              <a:r>
                <a:t>J.F. Salazar-Gonzalez, M.G. Salazar, B.F. Keele et al. (2009) J. Exp. Med. 206:1273-1289 </a:t>
              </a:r>
            </a:p>
          </p:txBody>
        </p:sp>
      </p:grpSp>
      <p:grpSp>
        <p:nvGrpSpPr>
          <p:cNvPr id="502" name="Group 502"/>
          <p:cNvGrpSpPr/>
          <p:nvPr/>
        </p:nvGrpSpPr>
        <p:grpSpPr>
          <a:xfrm>
            <a:off x="185465" y="776243"/>
            <a:ext cx="3387400" cy="6811659"/>
            <a:chOff x="0" y="0"/>
            <a:chExt cx="3387399" cy="6811657"/>
          </a:xfrm>
        </p:grpSpPr>
        <p:pic>
          <p:nvPicPr>
            <p:cNvPr id="500" name="image54.png"/>
            <p:cNvPicPr>
              <a:picLocks noChangeAspect="1"/>
            </p:cNvPicPr>
            <p:nvPr/>
          </p:nvPicPr>
          <p:blipFill>
            <a:blip r:embed="rId5">
              <a:extLst/>
            </a:blip>
            <a:srcRect t="12" b="12"/>
            <a:stretch>
              <a:fillRect/>
            </a:stretch>
          </p:blipFill>
          <p:spPr>
            <a:xfrm>
              <a:off x="0" y="0"/>
              <a:ext cx="3387400" cy="6504879"/>
            </a:xfrm>
            <a:prstGeom prst="rect">
              <a:avLst/>
            </a:prstGeom>
            <a:ln w="12700" cap="flat">
              <a:noFill/>
              <a:miter lim="400000"/>
            </a:ln>
            <a:effectLst/>
          </p:spPr>
        </p:pic>
        <p:sp>
          <p:nvSpPr>
            <p:cNvPr id="501" name="Shape 501"/>
            <p:cNvSpPr/>
            <p:nvPr/>
          </p:nvSpPr>
          <p:spPr>
            <a:xfrm>
              <a:off x="223955" y="6566561"/>
              <a:ext cx="2939350" cy="245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defTabSz="457200">
                <a:spcBef>
                  <a:spcPts val="1200"/>
                </a:spcBef>
                <a:defRPr sz="1100">
                  <a:latin typeface="Helvetica Neue"/>
                  <a:ea typeface="Helvetica Neue"/>
                  <a:cs typeface="Helvetica Neue"/>
                  <a:sym typeface="Helvetica Neue"/>
                </a:defRPr>
              </a:lvl1pPr>
            </a:lstStyle>
            <a:p>
              <a:r>
                <a:t>B.F. Keele et al. (2008) 􏰀 PNAS 􏰀105:7552–7557</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9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5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94">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3" nodeType="afterEffect">
                                  <p:stCondLst>
                                    <p:cond delay="0"/>
                                  </p:stCondLst>
                                  <p:iterate>
                                    <p:tmAbs val="0"/>
                                  </p:iterate>
                                  <p:childTnLst>
                                    <p:set>
                                      <p:cBhvr>
                                        <p:cTn id="18" fill="hold"/>
                                        <p:tgtEl>
                                          <p:spTgt spid="4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494">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4" nodeType="afterEffect">
                                  <p:stCondLst>
                                    <p:cond delay="0"/>
                                  </p:stCondLst>
                                  <p:iterate>
                                    <p:tmAbs val="0"/>
                                  </p:iterate>
                                  <p:childTnLst>
                                    <p:set>
                                      <p:cBhvr>
                                        <p:cTn id="25" fill="hold"/>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4" animBg="1" advAuto="0"/>
      <p:bldP spid="494" grpId="1" build="p" bldLvl="5" animBg="1" advAuto="0"/>
      <p:bldP spid="499" grpId="3" animBg="1" advAuto="0"/>
      <p:bldP spid="502" grpId="2"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xfrm>
            <a:off x="501651" y="274638"/>
            <a:ext cx="9055101" cy="784360"/>
          </a:xfrm>
          <a:prstGeom prst="rect">
            <a:avLst/>
          </a:prstGeom>
        </p:spPr>
        <p:txBody>
          <a:bodyPr lIns="46787" tIns="46787" rIns="46787" bIns="46787"/>
          <a:lstStyle>
            <a:lvl1pPr defTabSz="455612">
              <a:tabLst>
                <a:tab pos="901700" algn="l"/>
                <a:tab pos="1816100" algn="l"/>
                <a:tab pos="2730500" algn="l"/>
                <a:tab pos="3644900" algn="l"/>
                <a:tab pos="4559300" algn="l"/>
                <a:tab pos="5473700" algn="l"/>
                <a:tab pos="6388100" algn="l"/>
                <a:tab pos="7302500" algn="l"/>
                <a:tab pos="8216900" algn="l"/>
                <a:tab pos="9131300" algn="l"/>
                <a:tab pos="10045700" algn="l"/>
              </a:tabLst>
            </a:lvl1pPr>
          </a:lstStyle>
          <a:p>
            <a:r>
              <a:t>Entropy</a:t>
            </a:r>
          </a:p>
        </p:txBody>
      </p:sp>
      <p:sp>
        <p:nvSpPr>
          <p:cNvPr id="505" name="Shape 505"/>
          <p:cNvSpPr>
            <a:spLocks noGrp="1"/>
          </p:cNvSpPr>
          <p:nvPr>
            <p:ph type="body" sz="half" idx="1"/>
          </p:nvPr>
        </p:nvSpPr>
        <p:spPr>
          <a:xfrm>
            <a:off x="585786" y="1030838"/>
            <a:ext cx="9053516" cy="1806246"/>
          </a:xfrm>
          <a:prstGeom prst="rect">
            <a:avLst/>
          </a:prstGeom>
        </p:spPr>
        <p:txBody>
          <a:bodyPr lIns="46787" tIns="46787" rIns="46787" bIns="46787"/>
          <a:lstStyle/>
          <a:p>
            <a:pPr marL="322738" indent="-322738" defTabSz="432831">
              <a:lnSpc>
                <a:spcPct val="90000"/>
              </a:lnSpc>
              <a:spcBef>
                <a:spcPts val="500"/>
              </a:spcBef>
              <a:tabLst>
                <a:tab pos="850900" algn="l"/>
                <a:tab pos="1714500" algn="l"/>
                <a:tab pos="2590800" algn="l"/>
                <a:tab pos="3454400" algn="l"/>
                <a:tab pos="4330700" algn="l"/>
                <a:tab pos="5194300" algn="l"/>
                <a:tab pos="6057900" algn="l"/>
                <a:tab pos="6934200" algn="l"/>
                <a:tab pos="7797800" algn="l"/>
                <a:tab pos="8674100" algn="l"/>
                <a:tab pos="9537700" algn="l"/>
              </a:tabLst>
              <a:defRPr sz="2565"/>
            </a:pPr>
            <a:r>
              <a:t>Quantifies per-site variability within a sequence.</a:t>
            </a:r>
          </a:p>
          <a:p>
            <a:pPr marL="322738" indent="-322738" defTabSz="432831">
              <a:lnSpc>
                <a:spcPct val="90000"/>
              </a:lnSpc>
              <a:spcBef>
                <a:spcPts val="500"/>
              </a:spcBef>
              <a:tabLst>
                <a:tab pos="850900" algn="l"/>
                <a:tab pos="1714500" algn="l"/>
                <a:tab pos="2590800" algn="l"/>
                <a:tab pos="3454400" algn="l"/>
                <a:tab pos="4330700" algn="l"/>
                <a:tab pos="5194300" algn="l"/>
                <a:tab pos="6057900" algn="l"/>
                <a:tab pos="6934200" algn="l"/>
                <a:tab pos="7797800" algn="l"/>
                <a:tab pos="8674100" algn="l"/>
                <a:tab pos="9537700" algn="l"/>
              </a:tabLst>
              <a:defRPr sz="2565"/>
            </a:pPr>
            <a:r>
              <a:t>Highlights regions of rapid evolution:</a:t>
            </a:r>
          </a:p>
          <a:p>
            <a:pPr marL="757078" lvl="1" indent="-322738" defTabSz="432831">
              <a:lnSpc>
                <a:spcPct val="90000"/>
              </a:lnSpc>
              <a:spcBef>
                <a:spcPts val="500"/>
              </a:spcBef>
              <a:buSzPct val="75000"/>
              <a:buChar char="■"/>
              <a:tabLst>
                <a:tab pos="850900" algn="l"/>
                <a:tab pos="1714500" algn="l"/>
                <a:tab pos="2590800" algn="l"/>
                <a:tab pos="3454400" algn="l"/>
                <a:tab pos="4330700" algn="l"/>
                <a:tab pos="5194300" algn="l"/>
                <a:tab pos="6057900" algn="l"/>
                <a:tab pos="6934200" algn="l"/>
                <a:tab pos="7797800" algn="l"/>
                <a:tab pos="8674100" algn="l"/>
                <a:tab pos="9537700" algn="l"/>
              </a:tabLst>
              <a:defRPr sz="2565"/>
            </a:pPr>
            <a:r>
              <a:t>CTL or antibody epitopes</a:t>
            </a:r>
          </a:p>
          <a:p>
            <a:pPr marL="757078" lvl="1" indent="-322738" defTabSz="432831">
              <a:lnSpc>
                <a:spcPct val="90000"/>
              </a:lnSpc>
              <a:spcBef>
                <a:spcPts val="500"/>
              </a:spcBef>
              <a:buSzPct val="75000"/>
              <a:buChar char="■"/>
              <a:tabLst>
                <a:tab pos="850900" algn="l"/>
                <a:tab pos="1714500" algn="l"/>
                <a:tab pos="2590800" algn="l"/>
                <a:tab pos="3454400" algn="l"/>
                <a:tab pos="4330700" algn="l"/>
                <a:tab pos="5194300" algn="l"/>
                <a:tab pos="6057900" algn="l"/>
                <a:tab pos="6934200" algn="l"/>
                <a:tab pos="7797800" algn="l"/>
                <a:tab pos="8674100" algn="l"/>
                <a:tab pos="9537700" algn="l"/>
              </a:tabLst>
              <a:defRPr sz="2565"/>
            </a:pPr>
            <a:r>
              <a:t>Reveals dynamics of site changes (e.g. immune escape)</a:t>
            </a:r>
          </a:p>
        </p:txBody>
      </p:sp>
      <p:pic>
        <p:nvPicPr>
          <p:cNvPr id="506" name="image64.png"/>
          <p:cNvPicPr>
            <a:picLocks noChangeAspect="1"/>
          </p:cNvPicPr>
          <p:nvPr/>
        </p:nvPicPr>
        <p:blipFill>
          <a:blip r:embed="rId2">
            <a:extLst/>
          </a:blip>
          <a:srcRect l="21" r="21"/>
          <a:stretch>
            <a:fillRect/>
          </a:stretch>
        </p:blipFill>
        <p:spPr>
          <a:xfrm>
            <a:off x="-1814" y="3159430"/>
            <a:ext cx="10101716" cy="4425660"/>
          </a:xfrm>
          <a:prstGeom prst="rect">
            <a:avLst/>
          </a:prstGeom>
          <a:ln w="12700">
            <a:miter lim="400000"/>
          </a:ln>
        </p:spPr>
      </p:pic>
      <p:sp>
        <p:nvSpPr>
          <p:cNvPr id="507" name="Shape 507"/>
          <p:cNvSpPr/>
          <p:nvPr/>
        </p:nvSpPr>
        <p:spPr>
          <a:xfrm>
            <a:off x="8016362" y="7225031"/>
            <a:ext cx="1950110" cy="3923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spcBef>
                <a:spcPts val="1200"/>
              </a:spcBef>
              <a:defRPr sz="1100">
                <a:latin typeface="Helvetica Neue"/>
                <a:ea typeface="Helvetica Neue"/>
                <a:cs typeface="Helvetica Neue"/>
                <a:sym typeface="Helvetica Neue"/>
              </a:defRPr>
            </a:pPr>
            <a:r>
              <a:t>Fischer et al. (2010) PLoS</a:t>
            </a:r>
            <a:r>
              <a:rPr>
                <a:solidFill>
                  <a:srgbClr val="FFFFFF"/>
                </a:solidFill>
              </a:rPr>
              <a:t>_</a:t>
            </a:r>
            <a:r>
              <a:t>ONE 5(8): e12303.</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 name="Shape 509"/>
          <p:cNvSpPr>
            <a:spLocks noGrp="1"/>
          </p:cNvSpPr>
          <p:nvPr>
            <p:ph type="title"/>
          </p:nvPr>
        </p:nvSpPr>
        <p:spPr>
          <a:xfrm>
            <a:off x="501651" y="274639"/>
            <a:ext cx="9055101" cy="807179"/>
          </a:xfrm>
          <a:prstGeom prst="rect">
            <a:avLst/>
          </a:prstGeom>
        </p:spPr>
        <p:txBody>
          <a:bodyPr lIns="46787" tIns="46787" rIns="46787" bIns="46787"/>
          <a:lstStyle>
            <a:lvl1pPr defTabSz="455612">
              <a:tabLst>
                <a:tab pos="901700" algn="l"/>
                <a:tab pos="1816100" algn="l"/>
                <a:tab pos="2730500" algn="l"/>
                <a:tab pos="3644900" algn="l"/>
                <a:tab pos="4559300" algn="l"/>
                <a:tab pos="5473700" algn="l"/>
                <a:tab pos="6388100" algn="l"/>
                <a:tab pos="7302500" algn="l"/>
                <a:tab pos="8216900" algn="l"/>
                <a:tab pos="9131300" algn="l"/>
                <a:tab pos="10045700" algn="l"/>
              </a:tabLst>
            </a:lvl1pPr>
          </a:lstStyle>
          <a:p>
            <a:r>
              <a:t>Entropy</a:t>
            </a:r>
          </a:p>
        </p:txBody>
      </p:sp>
      <p:pic>
        <p:nvPicPr>
          <p:cNvPr id="510" name="image64.png"/>
          <p:cNvPicPr>
            <a:picLocks noChangeAspect="1"/>
          </p:cNvPicPr>
          <p:nvPr/>
        </p:nvPicPr>
        <p:blipFill>
          <a:blip r:embed="rId2">
            <a:extLst/>
          </a:blip>
          <a:srcRect l="27881" t="7378" r="23618"/>
          <a:stretch>
            <a:fillRect/>
          </a:stretch>
        </p:blipFill>
        <p:spPr>
          <a:xfrm>
            <a:off x="117770" y="1149314"/>
            <a:ext cx="7851046" cy="6565835"/>
          </a:xfrm>
          <a:prstGeom prst="rect">
            <a:avLst/>
          </a:prstGeom>
          <a:ln w="12700">
            <a:miter lim="400000"/>
          </a:ln>
        </p:spPr>
      </p:pic>
      <p:sp>
        <p:nvSpPr>
          <p:cNvPr id="511" name="Shape 511"/>
          <p:cNvSpPr/>
          <p:nvPr/>
        </p:nvSpPr>
        <p:spPr>
          <a:xfrm flipV="1">
            <a:off x="7983073" y="1202861"/>
            <a:ext cx="2" cy="6414855"/>
          </a:xfrm>
          <a:prstGeom prst="line">
            <a:avLst/>
          </a:prstGeom>
          <a:ln w="38100">
            <a:solidFill>
              <a:srgbClr val="212121"/>
            </a:solidFill>
          </a:ln>
          <a:effectLst>
            <a:outerShdw blurRad="38100" dist="20000" dir="5400000" rotWithShape="0">
              <a:srgbClr val="000000">
                <a:alpha val="38000"/>
              </a:srgbClr>
            </a:outerShdw>
          </a:effectLst>
        </p:spPr>
        <p:txBody>
          <a:bodyPr lIns="45718" tIns="45718" rIns="45718" bIns="45718"/>
          <a:lstStyle/>
          <a:p>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image65.png"/>
          <p:cNvPicPr>
            <a:picLocks noChangeAspect="1"/>
          </p:cNvPicPr>
          <p:nvPr/>
        </p:nvPicPr>
        <p:blipFill>
          <a:blip r:embed="rId2">
            <a:extLst/>
          </a:blip>
          <a:stretch>
            <a:fillRect/>
          </a:stretch>
        </p:blipFill>
        <p:spPr>
          <a:xfrm>
            <a:off x="388433" y="1214617"/>
            <a:ext cx="9281534" cy="6295667"/>
          </a:xfrm>
          <a:prstGeom prst="rect">
            <a:avLst/>
          </a:prstGeom>
          <a:ln w="12700">
            <a:miter lim="400000"/>
          </a:ln>
        </p:spPr>
      </p:pic>
      <p:sp>
        <p:nvSpPr>
          <p:cNvPr id="514" name="Shape 514"/>
          <p:cNvSpPr>
            <a:spLocks noGrp="1"/>
          </p:cNvSpPr>
          <p:nvPr>
            <p:ph type="title"/>
          </p:nvPr>
        </p:nvSpPr>
        <p:spPr>
          <a:xfrm>
            <a:off x="501651" y="174625"/>
            <a:ext cx="9055101" cy="1206500"/>
          </a:xfrm>
          <a:prstGeom prst="rect">
            <a:avLst/>
          </a:prstGeom>
        </p:spPr>
        <p:txBody>
          <a:bodyPr/>
          <a:lstStyle/>
          <a:p>
            <a:r>
              <a:t>Hypermutation</a:t>
            </a:r>
          </a:p>
        </p:txBody>
      </p:sp>
      <p:sp>
        <p:nvSpPr>
          <p:cNvPr id="515" name="Shape 515"/>
          <p:cNvSpPr>
            <a:spLocks noGrp="1"/>
          </p:cNvSpPr>
          <p:nvPr>
            <p:ph type="body" sz="quarter" idx="1"/>
          </p:nvPr>
        </p:nvSpPr>
        <p:spPr>
          <a:xfrm>
            <a:off x="5141829" y="1430982"/>
            <a:ext cx="4874621" cy="1879352"/>
          </a:xfrm>
          <a:prstGeom prst="rect">
            <a:avLst/>
          </a:prstGeom>
          <a:solidFill>
            <a:srgbClr val="FFFFFF"/>
          </a:solidFill>
        </p:spPr>
        <p:txBody>
          <a:bodyPr/>
          <a:lstStyle/>
          <a:p>
            <a:pPr marL="331073" indent="-331073" defTabSz="886967">
              <a:spcBef>
                <a:spcPts val="600"/>
              </a:spcBef>
              <a:defRPr sz="2700"/>
            </a:pPr>
            <a:r>
              <a:t>Question: </a:t>
            </a:r>
          </a:p>
          <a:p>
            <a:pPr marL="0" indent="0" defTabSz="886967">
              <a:spcBef>
                <a:spcPts val="600"/>
              </a:spcBef>
              <a:buSzTx/>
              <a:buNone/>
              <a:defRPr sz="2700"/>
            </a:pPr>
            <a:r>
              <a:t>Are all those “A” residues the effect of </a:t>
            </a:r>
            <a:r>
              <a:rPr i="1"/>
              <a:t>APOBEC</a:t>
            </a:r>
            <a:r>
              <a:t>-mediated </a:t>
            </a:r>
            <a:br/>
            <a:r>
              <a:t> G-to-A hypermutation?</a:t>
            </a:r>
          </a:p>
        </p:txBody>
      </p:sp>
      <p:grpSp>
        <p:nvGrpSpPr>
          <p:cNvPr id="518" name="Group 518"/>
          <p:cNvGrpSpPr/>
          <p:nvPr/>
        </p:nvGrpSpPr>
        <p:grpSpPr>
          <a:xfrm>
            <a:off x="3503266" y="3257815"/>
            <a:ext cx="2254089" cy="3032027"/>
            <a:chOff x="0" y="0"/>
            <a:chExt cx="2254087" cy="3032025"/>
          </a:xfrm>
        </p:grpSpPr>
        <p:sp>
          <p:nvSpPr>
            <p:cNvPr id="516" name="Shape 516"/>
            <p:cNvSpPr/>
            <p:nvPr/>
          </p:nvSpPr>
          <p:spPr>
            <a:xfrm flipV="1">
              <a:off x="-1" y="197"/>
              <a:ext cx="2254089" cy="2766056"/>
            </a:xfrm>
            <a:prstGeom prst="line">
              <a:avLst/>
            </a:prstGeom>
            <a:noFill/>
            <a:ln w="50800" cap="flat">
              <a:solidFill>
                <a:srgbClr val="FF0000"/>
              </a:solidFill>
              <a:prstDash val="solid"/>
              <a:miter lim="800000"/>
              <a:headEnd type="triangle" w="med" len="med"/>
            </a:ln>
            <a:effectLst/>
          </p:spPr>
          <p:txBody>
            <a:bodyPr wrap="square" lIns="45718" tIns="45718" rIns="45718" bIns="45718" numCol="1" anchor="t">
              <a:noAutofit/>
            </a:bodyPr>
            <a:lstStyle/>
            <a:p>
              <a:endParaRPr/>
            </a:p>
          </p:txBody>
        </p:sp>
        <p:sp>
          <p:nvSpPr>
            <p:cNvPr id="517" name="Shape 517"/>
            <p:cNvSpPr/>
            <p:nvPr/>
          </p:nvSpPr>
          <p:spPr>
            <a:xfrm flipV="1">
              <a:off x="671314" y="-1"/>
              <a:ext cx="1576886" cy="3032027"/>
            </a:xfrm>
            <a:prstGeom prst="line">
              <a:avLst/>
            </a:prstGeom>
            <a:noFill/>
            <a:ln w="50800" cap="flat">
              <a:solidFill>
                <a:srgbClr val="FF0000"/>
              </a:solidFill>
              <a:prstDash val="solid"/>
              <a:miter lim="800000"/>
              <a:headEnd type="triangle" w="med" len="med"/>
            </a:ln>
            <a:effectLst/>
          </p:spPr>
          <p:txBody>
            <a:bodyPr wrap="square" lIns="45718" tIns="45718" rIns="45718" bIns="45718" numCol="1" anchor="t">
              <a:noAutofit/>
            </a:bodyPr>
            <a:lstStyle/>
            <a:p>
              <a:endParaRP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 grpId="1" animBg="1" advAuto="0"/>
      <p:bldP spid="518" grpId="2"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p:cNvSpPr>
          <p:nvPr>
            <p:ph type="title"/>
          </p:nvPr>
        </p:nvSpPr>
        <p:spPr>
          <a:xfrm>
            <a:off x="501651" y="174625"/>
            <a:ext cx="9055101" cy="1206500"/>
          </a:xfrm>
          <a:prstGeom prst="rect">
            <a:avLst/>
          </a:prstGeom>
        </p:spPr>
        <p:txBody>
          <a:bodyPr/>
          <a:lstStyle/>
          <a:p>
            <a:r>
              <a:t>Hypermut Tool</a:t>
            </a:r>
          </a:p>
        </p:txBody>
      </p:sp>
      <p:sp>
        <p:nvSpPr>
          <p:cNvPr id="521" name="Shape 521"/>
          <p:cNvSpPr>
            <a:spLocks noGrp="1"/>
          </p:cNvSpPr>
          <p:nvPr>
            <p:ph type="body" sz="half" idx="1"/>
          </p:nvPr>
        </p:nvSpPr>
        <p:spPr>
          <a:xfrm>
            <a:off x="5105400" y="1641475"/>
            <a:ext cx="4851994" cy="5441950"/>
          </a:xfrm>
          <a:prstGeom prst="rect">
            <a:avLst/>
          </a:prstGeom>
        </p:spPr>
        <p:txBody>
          <a:bodyPr>
            <a:normAutofit lnSpcReduction="10000"/>
          </a:bodyPr>
          <a:lstStyle/>
          <a:p>
            <a:pPr marL="300355" indent="-300355" defTabSz="804672">
              <a:spcBef>
                <a:spcPts val="500"/>
              </a:spcBef>
              <a:defRPr sz="2464"/>
            </a:pPr>
            <a:r>
              <a:t>Assesses statistical signal of hypermutation</a:t>
            </a:r>
          </a:p>
          <a:p>
            <a:pPr marL="300355" indent="-300355" defTabSz="804672">
              <a:spcBef>
                <a:spcPts val="500"/>
              </a:spcBef>
              <a:defRPr sz="2464"/>
            </a:pPr>
            <a:r>
              <a:t>Detects APOBEC-3G mediated G-to-A hypermutation as default</a:t>
            </a:r>
          </a:p>
          <a:p>
            <a:pPr marL="300355" indent="-300355" defTabSz="804672">
              <a:spcBef>
                <a:spcPts val="500"/>
              </a:spcBef>
              <a:defRPr sz="2464"/>
            </a:pPr>
            <a:r>
              <a:t>Can be adapted to detect any fuzzy motif in relation to a control pattern</a:t>
            </a:r>
          </a:p>
          <a:p>
            <a:pPr marL="300355" indent="-300355" defTabSz="804672">
              <a:spcBef>
                <a:spcPts val="500"/>
              </a:spcBef>
              <a:defRPr sz="2464"/>
            </a:pPr>
            <a:r>
              <a:t>An “easy version” is included in the QC tool</a:t>
            </a:r>
          </a:p>
          <a:p>
            <a:pPr marL="300355" indent="-300355" defTabSz="804672">
              <a:spcBef>
                <a:spcPts val="500"/>
              </a:spcBef>
              <a:defRPr sz="2464"/>
            </a:pPr>
            <a:r>
              <a:t>Some datasets are enriched for hypermutation, even when counts for individual sequences aren’t significant.</a:t>
            </a:r>
          </a:p>
          <a:p>
            <a:pPr marL="300355" indent="-300355" defTabSz="804672">
              <a:spcBef>
                <a:spcPts val="500"/>
              </a:spcBef>
              <a:buSzTx/>
              <a:buNone/>
              <a:defRPr sz="2464"/>
            </a:pPr>
            <a:r>
              <a:t> </a:t>
            </a:r>
          </a:p>
        </p:txBody>
      </p:sp>
      <p:pic>
        <p:nvPicPr>
          <p:cNvPr id="522" name="image66.png" descr="Picture 57"/>
          <p:cNvPicPr>
            <a:picLocks noChangeAspect="1"/>
          </p:cNvPicPr>
          <p:nvPr/>
        </p:nvPicPr>
        <p:blipFill>
          <a:blip r:embed="rId2">
            <a:extLst/>
          </a:blip>
          <a:stretch>
            <a:fillRect/>
          </a:stretch>
        </p:blipFill>
        <p:spPr>
          <a:xfrm>
            <a:off x="457201" y="1222375"/>
            <a:ext cx="4625977" cy="6016627"/>
          </a:xfrm>
          <a:prstGeom prst="rect">
            <a:avLst/>
          </a:prstGeom>
          <a:ln w="12700">
            <a:miter lim="400000"/>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image6.png" descr="SeqDBMenu.png"/>
          <p:cNvPicPr>
            <a:picLocks noChangeAspect="1"/>
          </p:cNvPicPr>
          <p:nvPr/>
        </p:nvPicPr>
        <p:blipFill>
          <a:blip r:embed="rId3">
            <a:extLst/>
          </a:blip>
          <a:stretch>
            <a:fillRect/>
          </a:stretch>
        </p:blipFill>
        <p:spPr>
          <a:xfrm>
            <a:off x="348969" y="0"/>
            <a:ext cx="6789358" cy="7772400"/>
          </a:xfrm>
          <a:prstGeom prst="rect">
            <a:avLst/>
          </a:prstGeom>
          <a:ln w="12700">
            <a:miter lim="400000"/>
          </a:ln>
        </p:spPr>
      </p:pic>
      <p:pic>
        <p:nvPicPr>
          <p:cNvPr id="204" name="pasted-image.png"/>
          <p:cNvPicPr>
            <a:picLocks noChangeAspect="1"/>
          </p:cNvPicPr>
          <p:nvPr/>
        </p:nvPicPr>
        <p:blipFill>
          <a:blip r:embed="rId4">
            <a:extLst/>
          </a:blip>
          <a:stretch>
            <a:fillRect/>
          </a:stretch>
        </p:blipFill>
        <p:spPr>
          <a:xfrm>
            <a:off x="136277" y="12700"/>
            <a:ext cx="7245846" cy="7772400"/>
          </a:xfrm>
          <a:prstGeom prst="rect">
            <a:avLst/>
          </a:prstGeom>
          <a:ln w="12700">
            <a:miter lim="400000"/>
          </a:ln>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 name="image67.png" descr="Picture 58"/>
          <p:cNvPicPr>
            <a:picLocks noChangeAspect="1"/>
          </p:cNvPicPr>
          <p:nvPr/>
        </p:nvPicPr>
        <p:blipFill>
          <a:blip r:embed="rId2">
            <a:extLst/>
          </a:blip>
          <a:stretch>
            <a:fillRect/>
          </a:stretch>
        </p:blipFill>
        <p:spPr>
          <a:xfrm>
            <a:off x="168276" y="0"/>
            <a:ext cx="6554787" cy="6864350"/>
          </a:xfrm>
          <a:prstGeom prst="rect">
            <a:avLst/>
          </a:prstGeom>
          <a:ln w="12700">
            <a:miter lim="400000"/>
          </a:ln>
        </p:spPr>
      </p:pic>
      <p:pic>
        <p:nvPicPr>
          <p:cNvPr id="525" name="image68.png" descr="Picture 9.png"/>
          <p:cNvPicPr>
            <a:picLocks noChangeAspect="1"/>
          </p:cNvPicPr>
          <p:nvPr/>
        </p:nvPicPr>
        <p:blipFill>
          <a:blip r:embed="rId3">
            <a:extLst/>
          </a:blip>
          <a:stretch>
            <a:fillRect/>
          </a:stretch>
        </p:blipFill>
        <p:spPr>
          <a:xfrm>
            <a:off x="6183314" y="4240212"/>
            <a:ext cx="3875086" cy="2914652"/>
          </a:xfrm>
          <a:prstGeom prst="rect">
            <a:avLst/>
          </a:prstGeom>
          <a:ln w="12700">
            <a:miter lim="400000"/>
          </a:ln>
        </p:spPr>
      </p:pic>
      <p:sp>
        <p:nvSpPr>
          <p:cNvPr id="526" name="Shape 526"/>
          <p:cNvSpPr/>
          <p:nvPr/>
        </p:nvSpPr>
        <p:spPr>
          <a:xfrm>
            <a:off x="6950075" y="3743326"/>
            <a:ext cx="2813050"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Cumulative mutation </a:t>
            </a:r>
          </a:p>
          <a:p>
            <a:pPr>
              <a:defRPr>
                <a:latin typeface="+mj-lt"/>
                <a:ea typeface="+mj-ea"/>
                <a:cs typeface="+mj-cs"/>
                <a:sym typeface="Arial"/>
              </a:defRPr>
            </a:pPr>
            <a:r>
              <a:t>Graph is useful</a:t>
            </a:r>
          </a:p>
        </p:txBody>
      </p:sp>
      <p:sp>
        <p:nvSpPr>
          <p:cNvPr id="527" name="Shape 527"/>
          <p:cNvSpPr/>
          <p:nvPr/>
        </p:nvSpPr>
        <p:spPr>
          <a:xfrm>
            <a:off x="6547855" y="2022475"/>
            <a:ext cx="3286709" cy="1150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j-lt"/>
                <a:ea typeface="+mj-ea"/>
                <a:cs typeface="+mj-cs"/>
                <a:sym typeface="Arial"/>
              </a:defRPr>
            </a:lvl1pPr>
          </a:lstStyle>
          <a:p>
            <a:r>
              <a:t>A significant excess of G-to-A mutations at APOBEC match sites (compared to non-match sites) indicates hypermutation.</a:t>
            </a:r>
          </a:p>
        </p:txBody>
      </p:sp>
      <p:sp>
        <p:nvSpPr>
          <p:cNvPr id="528" name="Shape 528"/>
          <p:cNvSpPr/>
          <p:nvPr/>
        </p:nvSpPr>
        <p:spPr>
          <a:xfrm>
            <a:off x="2082800" y="3930651"/>
            <a:ext cx="4818066" cy="141288"/>
          </a:xfrm>
          <a:prstGeom prst="line">
            <a:avLst/>
          </a:prstGeom>
          <a:ln w="50800">
            <a:solidFill>
              <a:srgbClr val="FF0000"/>
            </a:solidFill>
            <a:miter/>
            <a:headEnd type="triangle"/>
          </a:ln>
        </p:spPr>
        <p:txBody>
          <a:bodyPr lIns="45718" tIns="45718" rIns="45718" bIns="45718"/>
          <a:lstStyle/>
          <a:p>
            <a:endParaRPr/>
          </a:p>
        </p:txBody>
      </p:sp>
      <p:sp>
        <p:nvSpPr>
          <p:cNvPr id="529" name="Shape 529"/>
          <p:cNvSpPr/>
          <p:nvPr/>
        </p:nvSpPr>
        <p:spPr>
          <a:xfrm flipV="1">
            <a:off x="4230687" y="2644249"/>
            <a:ext cx="2309384" cy="352953"/>
          </a:xfrm>
          <a:prstGeom prst="line">
            <a:avLst/>
          </a:prstGeom>
          <a:ln w="50800">
            <a:solidFill>
              <a:srgbClr val="FF0000"/>
            </a:solidFill>
            <a:miter/>
            <a:headEnd type="triangle"/>
          </a:ln>
        </p:spPr>
        <p:txBody>
          <a:bodyPr lIns="45718" tIns="45718" rIns="45718" bIns="45718"/>
          <a:lstStyle/>
          <a:p>
            <a:endParaRPr/>
          </a:p>
        </p:txBody>
      </p:sp>
      <p:sp>
        <p:nvSpPr>
          <p:cNvPr id="530" name="Shape 530"/>
          <p:cNvSpPr/>
          <p:nvPr/>
        </p:nvSpPr>
        <p:spPr>
          <a:xfrm flipH="1" flipV="1">
            <a:off x="2267248" y="4176410"/>
            <a:ext cx="4455816" cy="1071866"/>
          </a:xfrm>
          <a:prstGeom prst="line">
            <a:avLst/>
          </a:prstGeom>
          <a:ln w="50800">
            <a:solidFill>
              <a:srgbClr val="FF0000"/>
            </a:solidFill>
            <a:miter/>
            <a:headEnd type="triangle"/>
          </a:ln>
        </p:spPr>
        <p:txBody>
          <a:bodyPr lIns="45718" tIns="45718" rIns="45718" bIns="45718"/>
          <a:lstStyle/>
          <a:p>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xfrm>
            <a:off x="501651" y="174625"/>
            <a:ext cx="9055101" cy="1206500"/>
          </a:xfrm>
          <a:prstGeom prst="rect">
            <a:avLst/>
          </a:prstGeom>
        </p:spPr>
        <p:txBody>
          <a:bodyPr/>
          <a:lstStyle/>
          <a:p>
            <a:r>
              <a:t>Quality Control Tool </a:t>
            </a:r>
          </a:p>
        </p:txBody>
      </p:sp>
      <p:sp>
        <p:nvSpPr>
          <p:cNvPr id="533" name="Shape 533"/>
          <p:cNvSpPr>
            <a:spLocks noGrp="1"/>
          </p:cNvSpPr>
          <p:nvPr>
            <p:ph type="body" idx="1"/>
          </p:nvPr>
        </p:nvSpPr>
        <p:spPr>
          <a:xfrm>
            <a:off x="501651" y="1295399"/>
            <a:ext cx="9055101" cy="5438778"/>
          </a:xfrm>
          <a:prstGeom prst="rect">
            <a:avLst/>
          </a:prstGeom>
        </p:spPr>
        <p:txBody>
          <a:bodyPr/>
          <a:lstStyle/>
          <a:p>
            <a:pPr>
              <a:lnSpc>
                <a:spcPct val="90000"/>
              </a:lnSpc>
            </a:pPr>
            <a:r>
              <a:t>Incorporates existing HIV database tools</a:t>
            </a:r>
          </a:p>
          <a:p>
            <a:pPr marL="741362" lvl="1" indent="-284162">
              <a:lnSpc>
                <a:spcPct val="90000"/>
              </a:lnSpc>
              <a:spcBef>
                <a:spcPts val="600"/>
              </a:spcBef>
              <a:buClr>
                <a:schemeClr val="accent2"/>
              </a:buClr>
              <a:defRPr sz="2800"/>
            </a:pPr>
            <a:r>
              <a:t>GeneCutter</a:t>
            </a:r>
          </a:p>
          <a:p>
            <a:pPr marL="741362" lvl="1" indent="-284162">
              <a:lnSpc>
                <a:spcPct val="90000"/>
              </a:lnSpc>
              <a:spcBef>
                <a:spcPts val="600"/>
              </a:spcBef>
              <a:buClr>
                <a:schemeClr val="accent2"/>
              </a:buClr>
              <a:defRPr sz="2800"/>
            </a:pPr>
            <a:r>
              <a:t>RIP, BLAST</a:t>
            </a:r>
          </a:p>
          <a:p>
            <a:pPr marL="741362" lvl="1" indent="-284162">
              <a:lnSpc>
                <a:spcPct val="90000"/>
              </a:lnSpc>
              <a:spcBef>
                <a:spcPts val="600"/>
              </a:spcBef>
              <a:buClr>
                <a:schemeClr val="accent2"/>
              </a:buClr>
              <a:defRPr sz="2800"/>
            </a:pPr>
            <a:r>
              <a:t>HyperMut (simple version)</a:t>
            </a:r>
          </a:p>
          <a:p>
            <a:pPr marL="741362" lvl="1" indent="-284162">
              <a:lnSpc>
                <a:spcPct val="90000"/>
              </a:lnSpc>
              <a:spcBef>
                <a:spcPts val="600"/>
              </a:spcBef>
              <a:buClr>
                <a:schemeClr val="accent2"/>
              </a:buClr>
              <a:defRPr sz="2800"/>
            </a:pPr>
            <a:r>
              <a:t>Neighbor-joining Trees</a:t>
            </a:r>
          </a:p>
          <a:p>
            <a:pPr>
              <a:lnSpc>
                <a:spcPct val="90000"/>
              </a:lnSpc>
            </a:pPr>
            <a:r>
              <a:t>Output is an email with link to a summary report</a:t>
            </a:r>
          </a:p>
          <a:p>
            <a:pPr>
              <a:lnSpc>
                <a:spcPct val="90000"/>
              </a:lnSpc>
            </a:pPr>
            <a:r>
              <a:t>Why use it? </a:t>
            </a:r>
          </a:p>
          <a:p>
            <a:pPr marL="741362" lvl="1" indent="-284162">
              <a:lnSpc>
                <a:spcPct val="90000"/>
              </a:lnSpc>
              <a:spcBef>
                <a:spcPts val="600"/>
              </a:spcBef>
              <a:buClr>
                <a:schemeClr val="accent2"/>
              </a:buClr>
              <a:defRPr sz="2800"/>
            </a:pPr>
            <a:r>
              <a:t>Prepare sequences for GenBank submission</a:t>
            </a:r>
          </a:p>
          <a:p>
            <a:pPr marL="741362" lvl="1" indent="-284162">
              <a:lnSpc>
                <a:spcPct val="90000"/>
              </a:lnSpc>
              <a:spcBef>
                <a:spcPts val="600"/>
              </a:spcBef>
              <a:buClr>
                <a:schemeClr val="accent2"/>
              </a:buClr>
              <a:defRPr sz="2800"/>
            </a:pPr>
            <a:r>
              <a:t>Prevent database pollution</a:t>
            </a:r>
          </a:p>
          <a:p>
            <a:pPr marL="741362" lvl="1" indent="-284162">
              <a:lnSpc>
                <a:spcPct val="90000"/>
              </a:lnSpc>
              <a:spcBef>
                <a:spcPts val="600"/>
              </a:spcBef>
              <a:buClr>
                <a:schemeClr val="accent2"/>
              </a:buClr>
              <a:defRPr sz="2800"/>
            </a:pPr>
            <a:r>
              <a:t>Avoid embarrassment!</a:t>
            </a:r>
          </a:p>
          <a:p>
            <a:pPr marL="341311" indent="-341311">
              <a:lnSpc>
                <a:spcPct val="90000"/>
              </a:lnSpc>
              <a:spcBef>
                <a:spcPts val="400"/>
              </a:spcBef>
              <a:defRPr sz="1800" u="sng">
                <a:solidFill>
                  <a:srgbClr val="666699"/>
                </a:solidFill>
                <a:uFill>
                  <a:solidFill>
                    <a:srgbClr val="666699"/>
                  </a:solidFill>
                </a:uFill>
              </a:defRPr>
            </a:pPr>
            <a:r>
              <a:rPr>
                <a:solidFill>
                  <a:srgbClr val="0000FF"/>
                </a:solidFill>
                <a:uFill>
                  <a:solidFill>
                    <a:srgbClr val="0000FF"/>
                  </a:solidFill>
                </a:uFill>
                <a:hlinkClick r:id="rId2"/>
              </a:rPr>
              <a:t>http://www.hiv.lanl.gov/content/sequence/QC/index.html</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p:nvPr/>
        </p:nvSpPr>
        <p:spPr>
          <a:xfrm>
            <a:off x="1409700" y="866775"/>
            <a:ext cx="523357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j-lt"/>
                <a:ea typeface="+mj-ea"/>
                <a:cs typeface="+mj-cs"/>
                <a:sym typeface="Arial"/>
              </a:defRPr>
            </a:lvl1pPr>
          </a:lstStyle>
          <a:p>
            <a:r>
              <a:t>http://www.hiv.lanl.gov/content/sequence/QC/index</a:t>
            </a:r>
          </a:p>
        </p:txBody>
      </p:sp>
      <p:sp>
        <p:nvSpPr>
          <p:cNvPr id="536" name="Shape 536"/>
          <p:cNvSpPr/>
          <p:nvPr/>
        </p:nvSpPr>
        <p:spPr>
          <a:xfrm>
            <a:off x="214313" y="233679"/>
            <a:ext cx="9055101"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3600">
                <a:solidFill>
                  <a:srgbClr val="00007D"/>
                </a:solidFill>
                <a:latin typeface="Arial Black"/>
                <a:ea typeface="Arial Black"/>
                <a:cs typeface="Arial Black"/>
                <a:sym typeface="Arial Black"/>
              </a:defRPr>
            </a:lvl1pPr>
          </a:lstStyle>
          <a:p>
            <a:r>
              <a:t>Quality Control Tool </a:t>
            </a:r>
          </a:p>
        </p:txBody>
      </p:sp>
      <p:pic>
        <p:nvPicPr>
          <p:cNvPr id="537" name="image69.png" descr="Picture 9.png"/>
          <p:cNvPicPr>
            <a:picLocks noChangeAspect="1"/>
          </p:cNvPicPr>
          <p:nvPr/>
        </p:nvPicPr>
        <p:blipFill>
          <a:blip r:embed="rId2">
            <a:extLst/>
          </a:blip>
          <a:stretch>
            <a:fillRect/>
          </a:stretch>
        </p:blipFill>
        <p:spPr>
          <a:xfrm>
            <a:off x="191721" y="1413807"/>
            <a:ext cx="4957354" cy="5692121"/>
          </a:xfrm>
          <a:prstGeom prst="rect">
            <a:avLst/>
          </a:prstGeom>
          <a:ln w="12700">
            <a:miter lim="400000"/>
          </a:ln>
        </p:spPr>
      </p:pic>
      <p:sp>
        <p:nvSpPr>
          <p:cNvPr id="538" name="Shape 538"/>
          <p:cNvSpPr/>
          <p:nvPr/>
        </p:nvSpPr>
        <p:spPr>
          <a:xfrm>
            <a:off x="5164518" y="3127175"/>
            <a:ext cx="3810002" cy="3817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j-lt"/>
                <a:ea typeface="+mj-ea"/>
                <a:cs typeface="+mj-cs"/>
                <a:sym typeface="Arial"/>
              </a:defRPr>
            </a:pPr>
            <a:r>
              <a:t>After the QC analyses, you can continue directly to the GenBank entry creation tool.</a:t>
            </a:r>
          </a:p>
          <a:p>
            <a:pPr>
              <a:defRPr>
                <a:latin typeface="+mj-lt"/>
                <a:ea typeface="+mj-ea"/>
                <a:cs typeface="+mj-cs"/>
                <a:sym typeface="Arial"/>
              </a:defRPr>
            </a:pPr>
            <a:endParaRPr/>
          </a:p>
          <a:p>
            <a:pPr>
              <a:defRPr>
                <a:latin typeface="+mj-lt"/>
                <a:ea typeface="+mj-ea"/>
                <a:cs typeface="+mj-cs"/>
                <a:sym typeface="Arial"/>
              </a:defRPr>
            </a:pPr>
            <a:r>
              <a:t>GenBank preparation procedure requires a comma separated (CSV) spreadsheet of annotations, as described on the help pages.</a:t>
            </a:r>
          </a:p>
          <a:p>
            <a:pPr>
              <a:defRPr>
                <a:latin typeface="+mj-lt"/>
                <a:ea typeface="+mj-ea"/>
                <a:cs typeface="+mj-cs"/>
                <a:sym typeface="Arial"/>
              </a:defRPr>
            </a:pPr>
            <a:endParaRPr/>
          </a:p>
          <a:p>
            <a:pPr>
              <a:defRPr u="sng">
                <a:solidFill>
                  <a:srgbClr val="666699"/>
                </a:solidFill>
                <a:uFill>
                  <a:solidFill>
                    <a:srgbClr val="666699"/>
                  </a:solidFill>
                </a:uFill>
                <a:latin typeface="+mj-lt"/>
                <a:ea typeface="+mj-ea"/>
                <a:cs typeface="+mj-cs"/>
                <a:sym typeface="Arial"/>
              </a:defRPr>
            </a:pPr>
            <a:r>
              <a:rPr>
                <a:solidFill>
                  <a:srgbClr val="0000FF"/>
                </a:solidFill>
                <a:uFill>
                  <a:solidFill>
                    <a:srgbClr val="0000FF"/>
                  </a:solidFill>
                </a:uFill>
                <a:hlinkClick r:id="rId3"/>
              </a:rPr>
              <a:t>http://www.hiv.lanl.gov/content/sequence/QC/field_help.html</a:t>
            </a:r>
          </a:p>
          <a:p>
            <a:pPr>
              <a:defRPr u="sng">
                <a:solidFill>
                  <a:srgbClr val="666699"/>
                </a:solidFill>
                <a:uFill>
                  <a:solidFill>
                    <a:srgbClr val="666699"/>
                  </a:solidFill>
                </a:uFill>
                <a:latin typeface="+mj-lt"/>
                <a:ea typeface="+mj-ea"/>
                <a:cs typeface="+mj-cs"/>
                <a:sym typeface="Arial"/>
              </a:defRPr>
            </a:pPr>
            <a:endParaRPr>
              <a:solidFill>
                <a:srgbClr val="0000FF"/>
              </a:solidFill>
              <a:uFill>
                <a:solidFill>
                  <a:srgbClr val="0000FF"/>
                </a:solidFill>
              </a:uFill>
              <a:hlinkClick r:id="rId3"/>
            </a:endParaRPr>
          </a:p>
          <a:p>
            <a:pPr>
              <a:defRPr>
                <a:latin typeface="+mj-lt"/>
                <a:ea typeface="+mj-ea"/>
                <a:cs typeface="+mj-cs"/>
                <a:sym typeface="Arial"/>
              </a:defRPr>
            </a:pPr>
            <a:r>
              <a:t>Easy to enter in spreadsheet (export as CSV format), or in text editor</a:t>
            </a:r>
          </a:p>
        </p:txBody>
      </p:sp>
      <p:sp>
        <p:nvSpPr>
          <p:cNvPr id="539" name="Shape 539"/>
          <p:cNvSpPr/>
          <p:nvPr/>
        </p:nvSpPr>
        <p:spPr>
          <a:xfrm>
            <a:off x="3972786" y="3649981"/>
            <a:ext cx="417651" cy="281939"/>
          </a:xfrm>
          <a:prstGeom prst="rect">
            <a:avLst/>
          </a:prstGeom>
          <a:ln w="12700">
            <a:miter lim="400000"/>
          </a:ln>
        </p:spPr>
        <p:txBody>
          <a:bodyPr wrap="none" lIns="45718" tIns="45718" rIns="45718" bIns="45718">
            <a:spAutoFit/>
          </a:bodyPr>
          <a:lstStyle/>
          <a:p>
            <a:pPr defTabSz="457200">
              <a:defRPr sz="1300" u="sng">
                <a:solidFill>
                  <a:srgbClr val="2A5084"/>
                </a:solidFill>
                <a:uFill>
                  <a:solidFill>
                    <a:srgbClr val="2A5084"/>
                  </a:solidFill>
                </a:uFill>
                <a:latin typeface="Trebuchet MS"/>
                <a:ea typeface="Trebuchet MS"/>
                <a:cs typeface="Trebuchet MS"/>
                <a:sym typeface="Trebuchet MS"/>
              </a:defRPr>
            </a:pPr>
            <a:endParaRPr/>
          </a:p>
        </p:txBody>
      </p:sp>
      <p:sp>
        <p:nvSpPr>
          <p:cNvPr id="540" name="Shape 540"/>
          <p:cNvSpPr/>
          <p:nvPr/>
        </p:nvSpPr>
        <p:spPr>
          <a:xfrm>
            <a:off x="294663" y="6970238"/>
            <a:ext cx="2063089" cy="2819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300" u="sng">
                <a:solidFill>
                  <a:srgbClr val="2A5084"/>
                </a:solidFill>
                <a:uFill>
                  <a:solidFill>
                    <a:srgbClr val="2A5084"/>
                  </a:solidFill>
                </a:uFill>
                <a:latin typeface="Trebuchet MS"/>
                <a:ea typeface="Trebuchet MS"/>
                <a:cs typeface="Trebuchet MS"/>
                <a:sym typeface="Trebuchet MS"/>
                <a:hlinkClick r:id="rId4"/>
              </a:defRPr>
            </a:lvl1pPr>
          </a:lstStyle>
          <a:p>
            <a:r>
              <a:rPr>
                <a:hlinkClick r:id="rId4"/>
              </a:rPr>
              <a:t>GenBank Entry Generation</a:t>
            </a:r>
          </a:p>
        </p:txBody>
      </p:sp>
      <p:sp>
        <p:nvSpPr>
          <p:cNvPr id="541" name="Shape 541"/>
          <p:cNvSpPr/>
          <p:nvPr/>
        </p:nvSpPr>
        <p:spPr>
          <a:xfrm flipV="1">
            <a:off x="1248929" y="3800411"/>
            <a:ext cx="3793697" cy="3203903"/>
          </a:xfrm>
          <a:prstGeom prst="line">
            <a:avLst/>
          </a:prstGeom>
          <a:ln w="50800">
            <a:solidFill>
              <a:srgbClr val="FF0000"/>
            </a:solidFill>
            <a:miter/>
            <a:headEnd type="triangle"/>
          </a:ln>
        </p:spPr>
        <p:txBody>
          <a:bodyPr lIns="45718" tIns="45718" rIns="45718" bIns="45718"/>
          <a:lstStyle/>
          <a:p>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xfrm>
            <a:off x="501651" y="174625"/>
            <a:ext cx="9055101" cy="1206500"/>
          </a:xfrm>
          <a:prstGeom prst="rect">
            <a:avLst/>
          </a:prstGeom>
        </p:spPr>
        <p:txBody>
          <a:bodyPr/>
          <a:lstStyle/>
          <a:p>
            <a:r>
              <a:t>Quality Control Tool </a:t>
            </a:r>
          </a:p>
        </p:txBody>
      </p:sp>
      <p:sp>
        <p:nvSpPr>
          <p:cNvPr id="544" name="Shape 544"/>
          <p:cNvSpPr>
            <a:spLocks noGrp="1"/>
          </p:cNvSpPr>
          <p:nvPr>
            <p:ph type="body" idx="1"/>
          </p:nvPr>
        </p:nvSpPr>
        <p:spPr>
          <a:xfrm>
            <a:off x="501651" y="1295399"/>
            <a:ext cx="9055101" cy="5438778"/>
          </a:xfrm>
          <a:prstGeom prst="rect">
            <a:avLst/>
          </a:prstGeom>
        </p:spPr>
        <p:txBody>
          <a:bodyPr/>
          <a:lstStyle/>
          <a:p>
            <a:pPr marL="341311" indent="-341311">
              <a:spcBef>
                <a:spcPts val="500"/>
              </a:spcBef>
              <a:defRPr sz="2400"/>
            </a:pPr>
            <a:r>
              <a:t>Summary of results from analysis programs</a:t>
            </a:r>
          </a:p>
          <a:p>
            <a:pPr marL="341311" indent="-341311">
              <a:spcBef>
                <a:spcPts val="500"/>
              </a:spcBef>
              <a:defRPr sz="2400"/>
            </a:pPr>
            <a:r>
              <a:t>Useful for helping to determine subtype, hypermutation, mislabeling of samples, spotting (some) lab strain contaminants</a:t>
            </a:r>
          </a:p>
        </p:txBody>
      </p:sp>
      <p:pic>
        <p:nvPicPr>
          <p:cNvPr id="545" name="image70.jpeg"/>
          <p:cNvPicPr>
            <a:picLocks noChangeAspect="1"/>
          </p:cNvPicPr>
          <p:nvPr/>
        </p:nvPicPr>
        <p:blipFill>
          <a:blip r:embed="rId2">
            <a:extLst/>
          </a:blip>
          <a:stretch>
            <a:fillRect/>
          </a:stretch>
        </p:blipFill>
        <p:spPr>
          <a:xfrm>
            <a:off x="305189" y="3206717"/>
            <a:ext cx="6916705" cy="4440249"/>
          </a:xfrm>
          <a:prstGeom prst="rect">
            <a:avLst/>
          </a:prstGeom>
          <a:ln w="12700">
            <a:miter lim="400000"/>
          </a:ln>
        </p:spPr>
      </p:pic>
      <p:sp>
        <p:nvSpPr>
          <p:cNvPr id="546" name="Shape 546"/>
          <p:cNvSpPr/>
          <p:nvPr/>
        </p:nvSpPr>
        <p:spPr>
          <a:xfrm>
            <a:off x="7492482" y="5971592"/>
            <a:ext cx="1959455" cy="909460"/>
          </a:xfrm>
          <a:prstGeom prst="rect">
            <a:avLst/>
          </a:prstGeom>
          <a:solidFill>
            <a:srgbClr val="FFFFFF"/>
          </a:solidFill>
          <a:ln w="25400">
            <a:solidFill>
              <a:srgbClr val="FFFFFF"/>
            </a:solidFill>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j-lt"/>
                <a:ea typeface="+mj-ea"/>
                <a:cs typeface="+mj-cs"/>
                <a:sym typeface="Arial"/>
              </a:defRPr>
            </a:pPr>
            <a:r>
              <a:t>Optional: prepare</a:t>
            </a:r>
          </a:p>
          <a:p>
            <a:pPr>
              <a:defRPr>
                <a:latin typeface="+mj-lt"/>
                <a:ea typeface="+mj-ea"/>
                <a:cs typeface="+mj-cs"/>
                <a:sym typeface="Arial"/>
              </a:defRPr>
            </a:pPr>
            <a:r>
              <a:t>results to submit</a:t>
            </a:r>
          </a:p>
          <a:p>
            <a:pPr>
              <a:defRPr>
                <a:latin typeface="+mj-lt"/>
                <a:ea typeface="+mj-ea"/>
                <a:cs typeface="+mj-cs"/>
                <a:sym typeface="Arial"/>
              </a:defRPr>
            </a:pPr>
            <a:r>
              <a:t>to GenBank.</a:t>
            </a:r>
          </a:p>
        </p:txBody>
      </p:sp>
      <p:sp>
        <p:nvSpPr>
          <p:cNvPr id="547" name="Shape 547"/>
          <p:cNvSpPr/>
          <p:nvPr/>
        </p:nvSpPr>
        <p:spPr>
          <a:xfrm flipH="1">
            <a:off x="3704733" y="6542201"/>
            <a:ext cx="3704736" cy="424209"/>
          </a:xfrm>
          <a:prstGeom prst="line">
            <a:avLst/>
          </a:prstGeom>
          <a:ln w="38100">
            <a:solidFill>
              <a:srgbClr val="FF0000"/>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548" name="Shape 548"/>
          <p:cNvSpPr/>
          <p:nvPr/>
        </p:nvSpPr>
        <p:spPr>
          <a:xfrm>
            <a:off x="7492482" y="3206717"/>
            <a:ext cx="2175380" cy="8840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j-lt"/>
                <a:ea typeface="+mj-ea"/>
                <a:cs typeface="+mj-cs"/>
                <a:sym typeface="Arial"/>
              </a:defRPr>
            </a:pPr>
            <a:r>
              <a:t>Click on each result</a:t>
            </a:r>
          </a:p>
          <a:p>
            <a:pPr>
              <a:defRPr>
                <a:latin typeface="+mj-lt"/>
                <a:ea typeface="+mj-ea"/>
                <a:cs typeface="+mj-cs"/>
                <a:sym typeface="Arial"/>
              </a:defRPr>
            </a:pPr>
            <a:r>
              <a:t>link to see details of</a:t>
            </a:r>
          </a:p>
          <a:p>
            <a:pPr>
              <a:defRPr>
                <a:latin typeface="+mj-lt"/>
                <a:ea typeface="+mj-ea"/>
                <a:cs typeface="+mj-cs"/>
                <a:sym typeface="Arial"/>
              </a:defRPr>
            </a:pPr>
            <a:r>
              <a:t>each analysis.</a:t>
            </a:r>
          </a:p>
        </p:txBody>
      </p:sp>
      <p:sp>
        <p:nvSpPr>
          <p:cNvPr id="549" name="Shape 549"/>
          <p:cNvSpPr/>
          <p:nvPr/>
        </p:nvSpPr>
        <p:spPr>
          <a:xfrm flipH="1">
            <a:off x="1611983" y="3487917"/>
            <a:ext cx="5797486" cy="914403"/>
          </a:xfrm>
          <a:prstGeom prst="line">
            <a:avLst/>
          </a:prstGeom>
          <a:ln w="38100">
            <a:solidFill>
              <a:srgbClr val="FF0000"/>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550" name="Shape 550"/>
          <p:cNvSpPr/>
          <p:nvPr/>
        </p:nvSpPr>
        <p:spPr>
          <a:xfrm flipH="1">
            <a:off x="2601798" y="3668380"/>
            <a:ext cx="4890684" cy="1610631"/>
          </a:xfrm>
          <a:prstGeom prst="line">
            <a:avLst/>
          </a:prstGeom>
          <a:ln w="38100">
            <a:solidFill>
              <a:srgbClr val="FF0000"/>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551" name="Shape 551"/>
          <p:cNvSpPr/>
          <p:nvPr/>
        </p:nvSpPr>
        <p:spPr>
          <a:xfrm flipH="1">
            <a:off x="3582186" y="3902697"/>
            <a:ext cx="3910298" cy="1348034"/>
          </a:xfrm>
          <a:prstGeom prst="line">
            <a:avLst/>
          </a:prstGeom>
          <a:ln w="38100">
            <a:solidFill>
              <a:srgbClr val="FF0000"/>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552" name="Shape 552"/>
          <p:cNvSpPr/>
          <p:nvPr/>
        </p:nvSpPr>
        <p:spPr>
          <a:xfrm flipH="1">
            <a:off x="4562571" y="3996964"/>
            <a:ext cx="2929912" cy="1282048"/>
          </a:xfrm>
          <a:prstGeom prst="line">
            <a:avLst/>
          </a:prstGeom>
          <a:ln w="38100">
            <a:solidFill>
              <a:srgbClr val="FF0000"/>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553" name="Shape 553"/>
          <p:cNvSpPr/>
          <p:nvPr/>
        </p:nvSpPr>
        <p:spPr>
          <a:xfrm flipH="1">
            <a:off x="5524106" y="4130047"/>
            <a:ext cx="2045619" cy="1563745"/>
          </a:xfrm>
          <a:prstGeom prst="line">
            <a:avLst/>
          </a:prstGeom>
          <a:ln w="38100">
            <a:solidFill>
              <a:srgbClr val="FF0000"/>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554" name="Shape 554"/>
          <p:cNvSpPr/>
          <p:nvPr/>
        </p:nvSpPr>
        <p:spPr>
          <a:xfrm flipH="1">
            <a:off x="6843860" y="4204353"/>
            <a:ext cx="829559" cy="1046376"/>
          </a:xfrm>
          <a:prstGeom prst="line">
            <a:avLst/>
          </a:prstGeom>
          <a:ln w="38100">
            <a:solidFill>
              <a:srgbClr val="FF0000"/>
            </a:solidFill>
            <a:tailEnd type="triangle"/>
          </a:ln>
          <a:effectLst>
            <a:outerShdw blurRad="38100" dist="23000" dir="5400000" rotWithShape="0">
              <a:srgbClr val="000000">
                <a:alpha val="35000"/>
              </a:srgbClr>
            </a:outerShdw>
          </a:effectLst>
        </p:spPr>
        <p:txBody>
          <a:bodyPr lIns="45718" tIns="45718" rIns="45718" bIns="45718"/>
          <a:lstStyle/>
          <a:p>
            <a:endParaRPr/>
          </a:p>
        </p:txBody>
      </p:sp>
      <p:sp>
        <p:nvSpPr>
          <p:cNvPr id="555" name="Shape 555"/>
          <p:cNvSpPr/>
          <p:nvPr/>
        </p:nvSpPr>
        <p:spPr>
          <a:xfrm flipH="1">
            <a:off x="1847654" y="3582184"/>
            <a:ext cx="5561816" cy="1668548"/>
          </a:xfrm>
          <a:prstGeom prst="line">
            <a:avLst/>
          </a:prstGeom>
          <a:ln w="38100">
            <a:solidFill>
              <a:srgbClr val="FF0000"/>
            </a:solidFill>
            <a:tailEnd type="triangle"/>
          </a:ln>
          <a:effectLst>
            <a:outerShdw blurRad="38100" dist="23000" dir="5400000" rotWithShape="0">
              <a:srgbClr val="000000">
                <a:alpha val="35000"/>
              </a:srgbClr>
            </a:outerShdw>
          </a:effectLst>
        </p:spPr>
        <p:txBody>
          <a:bodyPr lIns="45718" tIns="45718" rIns="45718" bIns="45718"/>
          <a:lstStyle/>
          <a:p>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Shape 557"/>
          <p:cNvSpPr>
            <a:spLocks noGrp="1"/>
          </p:cNvSpPr>
          <p:nvPr>
            <p:ph type="title"/>
          </p:nvPr>
        </p:nvSpPr>
        <p:spPr>
          <a:xfrm>
            <a:off x="501651" y="174625"/>
            <a:ext cx="9055101" cy="990335"/>
          </a:xfrm>
          <a:prstGeom prst="rect">
            <a:avLst/>
          </a:prstGeom>
        </p:spPr>
        <p:txBody>
          <a:bodyPr/>
          <a:lstStyle/>
          <a:p>
            <a:r>
              <a:t>Rules for (HIV) Sequence Data</a:t>
            </a:r>
          </a:p>
        </p:txBody>
      </p:sp>
      <p:sp>
        <p:nvSpPr>
          <p:cNvPr id="558" name="Shape 558"/>
          <p:cNvSpPr>
            <a:spLocks noGrp="1"/>
          </p:cNvSpPr>
          <p:nvPr>
            <p:ph type="body" idx="1"/>
          </p:nvPr>
        </p:nvSpPr>
        <p:spPr>
          <a:xfrm>
            <a:off x="501651" y="1239174"/>
            <a:ext cx="9055101" cy="6319973"/>
          </a:xfrm>
          <a:prstGeom prst="rect">
            <a:avLst/>
          </a:prstGeom>
        </p:spPr>
        <p:txBody>
          <a:bodyPr/>
          <a:lstStyle/>
          <a:p>
            <a:pPr marL="0" indent="0" defTabSz="621791">
              <a:lnSpc>
                <a:spcPct val="90000"/>
              </a:lnSpc>
              <a:spcBef>
                <a:spcPts val="500"/>
              </a:spcBef>
              <a:buSzTx/>
              <a:buNone/>
              <a:defRPr sz="2100" b="1"/>
            </a:pPr>
            <a:r>
              <a:t>LOOK AT YOUR SEQUENCES in a dedicated alignment editor</a:t>
            </a:r>
          </a:p>
          <a:p>
            <a:pPr marL="542987" lvl="1" indent="-232092" defTabSz="621791">
              <a:lnSpc>
                <a:spcPct val="90000"/>
              </a:lnSpc>
              <a:spcBef>
                <a:spcPts val="500"/>
              </a:spcBef>
              <a:buSzPct val="75000"/>
              <a:buChar char="■"/>
              <a:defRPr sz="2100"/>
            </a:pPr>
            <a:r>
              <a:t>toggle between DNA and amino-acid views</a:t>
            </a:r>
          </a:p>
          <a:p>
            <a:pPr marL="542987" lvl="1" indent="-232092" defTabSz="621791">
              <a:lnSpc>
                <a:spcPct val="90000"/>
              </a:lnSpc>
              <a:spcBef>
                <a:spcPts val="500"/>
              </a:spcBef>
              <a:buSzPct val="75000"/>
              <a:buChar char="■"/>
              <a:defRPr sz="2100"/>
            </a:pPr>
            <a:r>
              <a:t>look at large and small scales throughout the alignment</a:t>
            </a:r>
          </a:p>
          <a:p>
            <a:pPr marL="542987" lvl="1" indent="-232092" defTabSz="621791">
              <a:lnSpc>
                <a:spcPct val="90000"/>
              </a:lnSpc>
              <a:spcBef>
                <a:spcPts val="500"/>
              </a:spcBef>
              <a:buSzPct val="75000"/>
              <a:buChar char="■"/>
              <a:defRPr sz="2100"/>
            </a:pPr>
            <a:r>
              <a:t>don’t implicitly trust machine alignment</a:t>
            </a:r>
          </a:p>
          <a:p>
            <a:pPr marL="0" indent="0" defTabSz="621791">
              <a:lnSpc>
                <a:spcPct val="90000"/>
              </a:lnSpc>
              <a:spcBef>
                <a:spcPts val="500"/>
              </a:spcBef>
              <a:buSzTx/>
              <a:buNone/>
              <a:defRPr sz="2100" b="1"/>
            </a:pPr>
            <a:r>
              <a:t>Build a tree with samples plus references </a:t>
            </a:r>
            <a:r>
              <a:rPr i="1"/>
              <a:t>as part of initial analysis</a:t>
            </a:r>
          </a:p>
          <a:p>
            <a:pPr marL="542987" lvl="1" indent="-232092" defTabSz="621791">
              <a:lnSpc>
                <a:spcPct val="90000"/>
              </a:lnSpc>
              <a:spcBef>
                <a:spcPts val="500"/>
              </a:spcBef>
              <a:buSzPct val="75000"/>
              <a:buChar char="■"/>
              <a:defRPr sz="2100"/>
            </a:pPr>
            <a:r>
              <a:t>Include sequences from all your samples</a:t>
            </a:r>
          </a:p>
          <a:p>
            <a:pPr marL="542987" lvl="1" indent="-232092" defTabSz="621791">
              <a:lnSpc>
                <a:spcPct val="90000"/>
              </a:lnSpc>
              <a:spcBef>
                <a:spcPts val="500"/>
              </a:spcBef>
              <a:buSzPct val="75000"/>
              <a:buChar char="■"/>
              <a:defRPr sz="2100"/>
            </a:pPr>
            <a:r>
              <a:t>Include reference sequences (sensible outgroups!)</a:t>
            </a:r>
          </a:p>
          <a:p>
            <a:pPr marL="542987" lvl="1" indent="-232092" defTabSz="621791">
              <a:lnSpc>
                <a:spcPct val="90000"/>
              </a:lnSpc>
              <a:spcBef>
                <a:spcPts val="500"/>
              </a:spcBef>
              <a:buSzPct val="75000"/>
              <a:buChar char="■"/>
              <a:defRPr sz="2100"/>
            </a:pPr>
            <a:r>
              <a:t>Include sequences previously generated in your lab! (Paranoia pays!)</a:t>
            </a:r>
          </a:p>
          <a:p>
            <a:pPr marL="0" indent="0" defTabSz="621791">
              <a:lnSpc>
                <a:spcPct val="90000"/>
              </a:lnSpc>
              <a:spcBef>
                <a:spcPts val="500"/>
              </a:spcBef>
              <a:buSzTx/>
              <a:buNone/>
              <a:defRPr sz="2100" b="1"/>
            </a:pPr>
            <a:r>
              <a:t>Use robust sequence names</a:t>
            </a:r>
          </a:p>
          <a:p>
            <a:pPr marL="542987" lvl="1" indent="-232092" defTabSz="621791">
              <a:lnSpc>
                <a:spcPct val="90000"/>
              </a:lnSpc>
              <a:spcBef>
                <a:spcPts val="500"/>
              </a:spcBef>
              <a:buSzPct val="75000"/>
              <a:buChar char="■"/>
              <a:defRPr sz="2100"/>
            </a:pPr>
            <a:r>
              <a:t>for public sequences include accession numbers</a:t>
            </a:r>
          </a:p>
          <a:p>
            <a:pPr marL="542987" lvl="1" indent="-232092" defTabSz="621791">
              <a:lnSpc>
                <a:spcPct val="90000"/>
              </a:lnSpc>
              <a:spcBef>
                <a:spcPts val="500"/>
              </a:spcBef>
              <a:buSzPct val="75000"/>
              <a:buChar char="■"/>
              <a:defRPr sz="2100"/>
            </a:pPr>
            <a:r>
              <a:t>for new sequences include patient/subject IDs and relevant metadata (e.g. sample timepoints, tissue type)</a:t>
            </a:r>
          </a:p>
          <a:p>
            <a:pPr marL="232092" indent="-232092" defTabSz="621791">
              <a:lnSpc>
                <a:spcPct val="90000"/>
              </a:lnSpc>
              <a:spcBef>
                <a:spcPts val="500"/>
              </a:spcBef>
              <a:defRPr sz="2100" b="1"/>
            </a:pPr>
            <a:r>
              <a:t>Make highlighter plots </a:t>
            </a:r>
            <a:r>
              <a:rPr b="0"/>
              <a:t>for closely-related sequences</a:t>
            </a:r>
          </a:p>
          <a:p>
            <a:pPr marL="232092" indent="-232092" defTabSz="621791">
              <a:lnSpc>
                <a:spcPct val="90000"/>
              </a:lnSpc>
              <a:spcBef>
                <a:spcPts val="500"/>
              </a:spcBef>
              <a:defRPr sz="2100" b="1"/>
            </a:pPr>
            <a:r>
              <a:t>Use sequence locator to check genome and protein coordinates (epitope locations!)</a:t>
            </a:r>
          </a:p>
          <a:p>
            <a:pPr marL="232092" indent="-232092" defTabSz="621791">
              <a:lnSpc>
                <a:spcPct val="90000"/>
              </a:lnSpc>
              <a:spcBef>
                <a:spcPts val="500"/>
              </a:spcBef>
              <a:defRPr sz="2100" b="1"/>
            </a:pPr>
            <a:r>
              <a:t>Use our “Quality Control” pipeline </a:t>
            </a:r>
            <a:r>
              <a:rPr b="0"/>
              <a:t>for HIV sequences</a:t>
            </a:r>
          </a:p>
          <a:p>
            <a:pPr marL="232092" indent="-232092" defTabSz="621791">
              <a:lnSpc>
                <a:spcPct val="90000"/>
              </a:lnSpc>
              <a:spcBef>
                <a:spcPts val="500"/>
              </a:spcBef>
              <a:defRPr sz="2100" b="1"/>
            </a:pPr>
            <a:r>
              <a:t>Submit to GenBank</a:t>
            </a:r>
          </a:p>
          <a:p>
            <a:pPr marL="232092" indent="-232092" defTabSz="621791">
              <a:lnSpc>
                <a:spcPct val="90000"/>
              </a:lnSpc>
              <a:spcBef>
                <a:spcPts val="500"/>
              </a:spcBef>
              <a:defRPr sz="2100" b="1"/>
            </a:pPr>
            <a:r>
              <a:t>Call your mother</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body" idx="1"/>
          </p:nvPr>
        </p:nvSpPr>
        <p:spPr>
          <a:xfrm>
            <a:off x="530224" y="323850"/>
            <a:ext cx="9053515" cy="3630613"/>
          </a:xfrm>
          <a:prstGeom prst="rect">
            <a:avLst/>
          </a:prstGeom>
        </p:spPr>
        <p:txBody>
          <a:bodyPr/>
          <a:lstStyle/>
          <a:p>
            <a:pPr marL="242332" indent="-242332" defTabSz="649223">
              <a:spcBef>
                <a:spcPts val="600"/>
              </a:spcBef>
              <a:buSzTx/>
              <a:buNone/>
              <a:defRPr sz="5200">
                <a:solidFill>
                  <a:srgbClr val="00007D"/>
                </a:solidFill>
                <a:latin typeface="Arial Black"/>
                <a:ea typeface="Arial Black"/>
                <a:cs typeface="Arial Black"/>
                <a:sym typeface="Arial Black"/>
              </a:defRPr>
            </a:pPr>
            <a:r>
              <a:t>Thank you for attending!</a:t>
            </a:r>
          </a:p>
          <a:p>
            <a:pPr marL="242332" indent="-242332" defTabSz="649223">
              <a:spcBef>
                <a:spcPts val="500"/>
              </a:spcBef>
              <a:buSzTx/>
              <a:buNone/>
              <a:defRPr sz="2500">
                <a:solidFill>
                  <a:srgbClr val="00007D"/>
                </a:solidFill>
                <a:latin typeface="Arial Black"/>
                <a:ea typeface="Arial Black"/>
                <a:cs typeface="Arial Black"/>
                <a:sym typeface="Arial Black"/>
              </a:defRPr>
            </a:pPr>
            <a:endParaRPr/>
          </a:p>
          <a:p>
            <a:pPr marL="242332" indent="-242332" defTabSz="649223">
              <a:spcBef>
                <a:spcPts val="600"/>
              </a:spcBef>
              <a:buSzTx/>
              <a:buNone/>
              <a:defRPr sz="2500">
                <a:solidFill>
                  <a:srgbClr val="00007D"/>
                </a:solidFill>
                <a:latin typeface="Arial Black"/>
                <a:ea typeface="Arial Black"/>
                <a:cs typeface="Arial Black"/>
                <a:sym typeface="Arial Black"/>
              </a:defRPr>
            </a:pPr>
            <a:r>
              <a:t>Please fill out our evaluation form! </a:t>
            </a:r>
          </a:p>
          <a:p>
            <a:pPr marL="242332" indent="-242332" defTabSz="649223">
              <a:spcBef>
                <a:spcPts val="600"/>
              </a:spcBef>
              <a:buSzTx/>
              <a:buNone/>
              <a:defRPr sz="1700">
                <a:solidFill>
                  <a:srgbClr val="00007D"/>
                </a:solidFill>
                <a:latin typeface="Arial Black"/>
                <a:ea typeface="Arial Black"/>
                <a:cs typeface="Arial Black"/>
                <a:sym typeface="Arial Black"/>
              </a:defRPr>
            </a:pPr>
            <a:r>
              <a:t>Your comments will help us with funding to provide future training. </a:t>
            </a:r>
            <a:endParaRPr sz="2500"/>
          </a:p>
          <a:p>
            <a:pPr marL="242332" indent="-242332" defTabSz="649223">
              <a:spcBef>
                <a:spcPts val="500"/>
              </a:spcBef>
              <a:buSzTx/>
              <a:buNone/>
              <a:defRPr sz="1700">
                <a:solidFill>
                  <a:srgbClr val="00007D"/>
                </a:solidFill>
                <a:latin typeface="Arial Black"/>
                <a:ea typeface="Arial Black"/>
                <a:cs typeface="Arial Black"/>
                <a:sym typeface="Arial Black"/>
              </a:defRPr>
            </a:pPr>
            <a:endParaRPr sz="2500"/>
          </a:p>
          <a:p>
            <a:pPr marL="242332" indent="-242332" defTabSz="649223">
              <a:spcBef>
                <a:spcPts val="600"/>
              </a:spcBef>
              <a:buSzTx/>
              <a:buNone/>
              <a:defRPr sz="2500">
                <a:solidFill>
                  <a:srgbClr val="00007D"/>
                </a:solidFill>
                <a:latin typeface="Arial Black"/>
                <a:ea typeface="Arial Black"/>
                <a:cs typeface="Arial Black"/>
                <a:sym typeface="Arial Black"/>
              </a:defRPr>
            </a:pPr>
            <a:r>
              <a:t>Contact us: </a:t>
            </a:r>
            <a:r>
              <a:rPr u="sng">
                <a:solidFill>
                  <a:srgbClr val="0000FF"/>
                </a:solidFill>
                <a:uFill>
                  <a:solidFill>
                    <a:srgbClr val="0000FF"/>
                  </a:solidFill>
                </a:uFill>
                <a:hlinkClick r:id="rId2"/>
              </a:rPr>
              <a:t>seq-info@lanl.gov</a:t>
            </a:r>
            <a:r>
              <a:t> or </a:t>
            </a:r>
            <a:r>
              <a:rPr u="sng">
                <a:solidFill>
                  <a:srgbClr val="0000FF"/>
                </a:solidFill>
                <a:uFill>
                  <a:solidFill>
                    <a:srgbClr val="0000FF"/>
                  </a:solidFill>
                </a:uFill>
                <a:hlinkClick r:id="rId3"/>
              </a:rPr>
              <a:t>immuno@lanl.gov</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asted-image.png"/>
          <p:cNvPicPr>
            <a:picLocks noChangeAspect="1"/>
          </p:cNvPicPr>
          <p:nvPr/>
        </p:nvPicPr>
        <p:blipFill>
          <a:blip r:embed="rId2">
            <a:extLst/>
          </a:blip>
          <a:stretch>
            <a:fillRect/>
          </a:stretch>
        </p:blipFill>
        <p:spPr>
          <a:xfrm>
            <a:off x="139700" y="12700"/>
            <a:ext cx="7245846" cy="7772400"/>
          </a:xfrm>
          <a:prstGeom prst="rect">
            <a:avLst/>
          </a:prstGeom>
          <a:ln w="12700">
            <a:miter lim="400000"/>
          </a:ln>
        </p:spPr>
      </p:pic>
      <p:sp>
        <p:nvSpPr>
          <p:cNvPr id="209" name="Shape 209"/>
          <p:cNvSpPr/>
          <p:nvPr/>
        </p:nvSpPr>
        <p:spPr>
          <a:xfrm flipH="1" flipV="1">
            <a:off x="1879400" y="1176469"/>
            <a:ext cx="5357045" cy="164030"/>
          </a:xfrm>
          <a:prstGeom prst="line">
            <a:avLst/>
          </a:prstGeom>
          <a:ln w="50800">
            <a:solidFill>
              <a:srgbClr val="FF0000"/>
            </a:solidFill>
            <a:miter/>
            <a:tailEnd type="triangle"/>
          </a:ln>
        </p:spPr>
        <p:txBody>
          <a:bodyPr lIns="45718" tIns="45718" rIns="45718" bIns="45718"/>
          <a:lstStyle/>
          <a:p>
            <a:endParaRPr/>
          </a:p>
        </p:txBody>
      </p:sp>
      <p:sp>
        <p:nvSpPr>
          <p:cNvPr id="210" name="Shape 210"/>
          <p:cNvSpPr/>
          <p:nvPr/>
        </p:nvSpPr>
        <p:spPr>
          <a:xfrm flipH="1">
            <a:off x="3544285" y="1687707"/>
            <a:ext cx="3738257" cy="799724"/>
          </a:xfrm>
          <a:prstGeom prst="line">
            <a:avLst/>
          </a:prstGeom>
          <a:ln w="50800">
            <a:solidFill>
              <a:srgbClr val="FF0000"/>
            </a:solidFill>
            <a:miter/>
            <a:tailEnd type="triangle"/>
          </a:ln>
        </p:spPr>
        <p:txBody>
          <a:bodyPr lIns="45718" tIns="45718" rIns="45718" bIns="45718"/>
          <a:lstStyle/>
          <a:p>
            <a:endParaRPr/>
          </a:p>
        </p:txBody>
      </p:sp>
      <p:sp>
        <p:nvSpPr>
          <p:cNvPr id="211" name="Shape 211"/>
          <p:cNvSpPr/>
          <p:nvPr/>
        </p:nvSpPr>
        <p:spPr>
          <a:xfrm>
            <a:off x="7392327" y="1074584"/>
            <a:ext cx="1430470"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latin typeface="+mj-lt"/>
                <a:ea typeface="+mj-ea"/>
                <a:cs typeface="+mj-cs"/>
                <a:sym typeface="Arial"/>
              </a:defRPr>
            </a:pPr>
            <a:r>
              <a:t>Multiple paths to</a:t>
            </a:r>
          </a:p>
          <a:p>
            <a:pPr>
              <a:defRPr b="1">
                <a:latin typeface="+mj-lt"/>
                <a:ea typeface="+mj-ea"/>
                <a:cs typeface="+mj-cs"/>
                <a:sym typeface="Arial"/>
              </a:defRPr>
            </a:pPr>
            <a:r>
              <a:t>most tools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Tutorial-screenshot.png"/>
          <p:cNvPicPr>
            <a:picLocks noChangeAspect="1"/>
          </p:cNvPicPr>
          <p:nvPr/>
        </p:nvPicPr>
        <p:blipFill>
          <a:blip r:embed="rId2">
            <a:extLst/>
          </a:blip>
          <a:stretch>
            <a:fillRect/>
          </a:stretch>
        </p:blipFill>
        <p:spPr>
          <a:xfrm>
            <a:off x="84463" y="27483"/>
            <a:ext cx="7833265" cy="7772401"/>
          </a:xfrm>
          <a:prstGeom prst="rect">
            <a:avLst/>
          </a:prstGeom>
          <a:ln w="12700">
            <a:miter lim="400000"/>
          </a:ln>
        </p:spPr>
      </p:pic>
      <p:sp>
        <p:nvSpPr>
          <p:cNvPr id="214" name="Shape 214"/>
          <p:cNvSpPr/>
          <p:nvPr/>
        </p:nvSpPr>
        <p:spPr>
          <a:xfrm>
            <a:off x="7913193" y="652780"/>
            <a:ext cx="2120152" cy="739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b="1"/>
            </a:lvl1pPr>
          </a:lstStyle>
          <a:p>
            <a:r>
              <a:t>All kinds of basic information about HIV and about our database</a:t>
            </a:r>
          </a:p>
        </p:txBody>
      </p:sp>
      <p:sp>
        <p:nvSpPr>
          <p:cNvPr id="215" name="Shape 215"/>
          <p:cNvSpPr/>
          <p:nvPr/>
        </p:nvSpPr>
        <p:spPr>
          <a:xfrm>
            <a:off x="7863882" y="2113280"/>
            <a:ext cx="1978963"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b="1"/>
            </a:lvl1pPr>
          </a:lstStyle>
          <a:p>
            <a:r>
              <a:t>Previous workshop presentations</a:t>
            </a:r>
          </a:p>
        </p:txBody>
      </p:sp>
      <p:sp>
        <p:nvSpPr>
          <p:cNvPr id="216" name="Shape 216"/>
          <p:cNvSpPr/>
          <p:nvPr/>
        </p:nvSpPr>
        <p:spPr>
          <a:xfrm>
            <a:off x="7486305" y="5605781"/>
            <a:ext cx="2547040"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b="1"/>
            </a:lvl1pPr>
          </a:lstStyle>
          <a:p>
            <a:r>
              <a:t>Yes! We do respond to this e-mail address!</a:t>
            </a:r>
          </a:p>
        </p:txBody>
      </p:sp>
      <p:sp>
        <p:nvSpPr>
          <p:cNvPr id="217" name="Shape 217"/>
          <p:cNvSpPr/>
          <p:nvPr/>
        </p:nvSpPr>
        <p:spPr>
          <a:xfrm flipH="1">
            <a:off x="3028145" y="2402139"/>
            <a:ext cx="4771991" cy="497898"/>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18" name="Shape 218"/>
          <p:cNvSpPr/>
          <p:nvPr/>
        </p:nvSpPr>
        <p:spPr>
          <a:xfrm flipH="1">
            <a:off x="5891400" y="1067385"/>
            <a:ext cx="1975300" cy="280673"/>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
        <p:nvSpPr>
          <p:cNvPr id="219" name="Shape 219"/>
          <p:cNvSpPr/>
          <p:nvPr/>
        </p:nvSpPr>
        <p:spPr>
          <a:xfrm>
            <a:off x="4701054" y="7427887"/>
            <a:ext cx="2089209" cy="3708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457200">
              <a:defRPr sz="1900" b="1" u="sng">
                <a:solidFill>
                  <a:srgbClr val="2A5084"/>
                </a:solidFill>
                <a:uFill>
                  <a:solidFill>
                    <a:srgbClr val="2A5084"/>
                  </a:solidFill>
                </a:uFill>
                <a:latin typeface="Trebuchet MS"/>
                <a:ea typeface="Trebuchet MS"/>
                <a:cs typeface="Trebuchet MS"/>
                <a:sym typeface="Trebuchet MS"/>
              </a:defRPr>
            </a:lvl1pPr>
          </a:lstStyle>
          <a:p>
            <a:r>
              <a:t>seq-info@lanl.gov</a:t>
            </a:r>
          </a:p>
        </p:txBody>
      </p:sp>
      <p:sp>
        <p:nvSpPr>
          <p:cNvPr id="220" name="Shape 220"/>
          <p:cNvSpPr/>
          <p:nvPr/>
        </p:nvSpPr>
        <p:spPr>
          <a:xfrm flipH="1">
            <a:off x="5942678" y="6170750"/>
            <a:ext cx="1861178" cy="1263601"/>
          </a:xfrm>
          <a:prstGeom prst="line">
            <a:avLst/>
          </a:prstGeom>
          <a:ln w="50800">
            <a:solidFill>
              <a:srgbClr val="FF0000"/>
            </a:solidFill>
            <a:tailEnd type="triangle"/>
          </a:ln>
          <a:effectLst>
            <a:outerShdw blurRad="38100" dist="23000" dir="5400000" rotWithShape="0">
              <a:srgbClr val="000000">
                <a:alpha val="34998"/>
              </a:srgbClr>
            </a:outerShdw>
          </a:effectLst>
        </p:spPr>
        <p:txBody>
          <a:bodyPr lIns="45718" tIns="45718" rIns="45718" bIns="45718"/>
          <a:lstStyle/>
          <a:p>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body" idx="1"/>
          </p:nvPr>
        </p:nvSpPr>
        <p:spPr>
          <a:xfrm>
            <a:off x="265114" y="748963"/>
            <a:ext cx="9388476" cy="6648451"/>
          </a:xfrm>
          <a:prstGeom prst="rect">
            <a:avLst/>
          </a:prstGeom>
        </p:spPr>
        <p:txBody>
          <a:bodyPr/>
          <a:lstStyle/>
          <a:p>
            <a:pPr>
              <a:spcBef>
                <a:spcPts val="400"/>
              </a:spcBef>
              <a:defRPr sz="2000" b="1"/>
            </a:pPr>
            <a:r>
              <a:t>Results (what you want)</a:t>
            </a:r>
          </a:p>
          <a:p>
            <a:pPr marL="741362" lvl="1" indent="-284162">
              <a:spcBef>
                <a:spcPts val="300"/>
              </a:spcBef>
              <a:buClr>
                <a:schemeClr val="accent2"/>
              </a:buClr>
              <a:defRPr sz="1600"/>
            </a:pPr>
            <a:r>
              <a:t>Can download aligned or unaligned sequences</a:t>
            </a:r>
            <a:endParaRPr sz="2800"/>
          </a:p>
          <a:p>
            <a:pPr marL="741362" lvl="1" indent="-284162">
              <a:spcBef>
                <a:spcPts val="300"/>
              </a:spcBef>
              <a:buClr>
                <a:schemeClr val="accent2"/>
              </a:buClr>
              <a:defRPr sz="1600"/>
            </a:pPr>
            <a:r>
              <a:t>Alignments based on multiple pairwise alignments – alignments are good, but need hand editing for an optimal alignment</a:t>
            </a:r>
            <a:endParaRPr sz="2800"/>
          </a:p>
          <a:p>
            <a:pPr marL="741362" lvl="1" indent="-284162">
              <a:spcBef>
                <a:spcPts val="300"/>
              </a:spcBef>
              <a:buClr>
                <a:schemeClr val="accent2"/>
              </a:buClr>
              <a:defRPr sz="1600"/>
            </a:pPr>
            <a:r>
              <a:t>Select all or a subset of sequences for download </a:t>
            </a:r>
            <a:endParaRPr sz="2800"/>
          </a:p>
          <a:p>
            <a:pPr marL="741362" lvl="1" indent="-284162">
              <a:spcBef>
                <a:spcPts val="300"/>
              </a:spcBef>
              <a:buClr>
                <a:schemeClr val="accent2"/>
              </a:buClr>
              <a:defRPr sz="1600"/>
            </a:pPr>
            <a:r>
              <a:t>Sequences can be re-ordered by clicking on fields at the top of the page, and names customized</a:t>
            </a:r>
            <a:endParaRPr sz="2800"/>
          </a:p>
          <a:p>
            <a:pPr>
              <a:spcBef>
                <a:spcPts val="400"/>
              </a:spcBef>
              <a:defRPr sz="2000" b="1"/>
            </a:pPr>
            <a:r>
              <a:t>Searches (how you get it)</a:t>
            </a:r>
          </a:p>
          <a:p>
            <a:pPr marL="741362" lvl="1" indent="-284162">
              <a:spcBef>
                <a:spcPts val="300"/>
              </a:spcBef>
              <a:buClr>
                <a:schemeClr val="accent2"/>
              </a:buClr>
              <a:defRPr sz="1600"/>
            </a:pPr>
            <a:r>
              <a:t>Searches are case-insensitive</a:t>
            </a:r>
            <a:endParaRPr sz="2800"/>
          </a:p>
          <a:p>
            <a:pPr marL="741362" lvl="1" indent="-284162">
              <a:spcBef>
                <a:spcPts val="300"/>
              </a:spcBef>
              <a:buClr>
                <a:schemeClr val="accent2"/>
              </a:buClr>
              <a:defRPr sz="1600"/>
            </a:pPr>
            <a:r>
              <a:t>Records are searchable through sequence, patient, genomic region, or publication information and can be matched to the genomic region of a user-provided alignment</a:t>
            </a:r>
            <a:endParaRPr sz="2800"/>
          </a:p>
          <a:p>
            <a:pPr marL="741362" lvl="1" indent="-284162">
              <a:spcBef>
                <a:spcPts val="300"/>
              </a:spcBef>
              <a:buClr>
                <a:schemeClr val="accent2"/>
              </a:buClr>
              <a:defRPr sz="1600"/>
            </a:pPr>
            <a:r>
              <a:t>First seven fields will appear in search results page by default</a:t>
            </a:r>
            <a:endParaRPr sz="2800"/>
          </a:p>
          <a:p>
            <a:pPr marL="741362" lvl="1" indent="-284162">
              <a:spcBef>
                <a:spcPts val="300"/>
              </a:spcBef>
              <a:buClr>
                <a:schemeClr val="accent2"/>
              </a:buClr>
              <a:defRPr sz="1600"/>
            </a:pPr>
            <a:r>
              <a:t>A “*” in a textbox will cause that field to be included in the results page</a:t>
            </a:r>
            <a:endParaRPr sz="2800"/>
          </a:p>
          <a:p>
            <a:pPr marL="741362" lvl="1" indent="-284162">
              <a:spcBef>
                <a:spcPts val="300"/>
              </a:spcBef>
              <a:buClr>
                <a:schemeClr val="accent2"/>
              </a:buClr>
              <a:defRPr sz="1600"/>
            </a:pPr>
            <a:r>
              <a:t>Patient information </a:t>
            </a:r>
            <a:r>
              <a:rPr sz="1200"/>
              <a:t>(Infection year, Infection country)</a:t>
            </a:r>
            <a:r>
              <a:t> is different than sequence information </a:t>
            </a:r>
            <a:r>
              <a:rPr sz="1200"/>
              <a:t>(Sampling year and Sampling country)</a:t>
            </a:r>
            <a:r>
              <a:t> </a:t>
            </a:r>
            <a:endParaRPr sz="2800"/>
          </a:p>
          <a:p>
            <a:pPr marL="741362" lvl="1" indent="-284162">
              <a:spcBef>
                <a:spcPts val="300"/>
              </a:spcBef>
              <a:buClr>
                <a:schemeClr val="accent2"/>
              </a:buClr>
              <a:defRPr sz="1600"/>
            </a:pPr>
            <a:r>
              <a:t>Problematic sequence filters </a:t>
            </a:r>
            <a:r>
              <a:rPr sz="1200"/>
              <a:t>(hypermutation, frequent ambiguities, potential contamination)</a:t>
            </a:r>
            <a:endParaRPr sz="2800"/>
          </a:p>
          <a:p>
            <a:pPr>
              <a:spcBef>
                <a:spcPts val="400"/>
              </a:spcBef>
              <a:defRPr sz="2000" b="1"/>
            </a:pPr>
            <a:r>
              <a:t>Analysis (what you can do with it)</a:t>
            </a:r>
          </a:p>
          <a:p>
            <a:pPr marL="741362" lvl="1" indent="-284162">
              <a:spcBef>
                <a:spcPts val="300"/>
              </a:spcBef>
              <a:buClr>
                <a:schemeClr val="accent2"/>
              </a:buClr>
              <a:defRPr sz="1600"/>
            </a:pPr>
            <a:r>
              <a:t>Build a tree with user alignment, search results and subtype reference sequences combined</a:t>
            </a:r>
          </a:p>
          <a:p>
            <a:pPr>
              <a:spcBef>
                <a:spcPts val="400"/>
              </a:spcBef>
              <a:defRPr sz="2000" b="1"/>
            </a:pPr>
            <a:r>
              <a:t>Help (if all else fails, read the instructions!)</a:t>
            </a:r>
          </a:p>
          <a:p>
            <a:pPr marL="741362" lvl="1" indent="-284162">
              <a:spcBef>
                <a:spcPts val="300"/>
              </a:spcBef>
              <a:buClr>
                <a:schemeClr val="accent2"/>
              </a:buClr>
              <a:defRPr sz="1600"/>
            </a:pPr>
            <a:r>
              <a:t>Tips at the top of the page are often overlooked</a:t>
            </a:r>
            <a:endParaRPr sz="2800"/>
          </a:p>
          <a:p>
            <a:pPr marL="1141412" lvl="2" indent="-227012">
              <a:spcBef>
                <a:spcPts val="300"/>
              </a:spcBef>
              <a:defRPr sz="1600"/>
            </a:pPr>
            <a:r>
              <a:t>Ranges, operators, wildcards, logical groupings</a:t>
            </a:r>
            <a:endParaRPr sz="2400"/>
          </a:p>
          <a:p>
            <a:pPr marL="741362" lvl="1" indent="-284162">
              <a:spcBef>
                <a:spcPts val="300"/>
              </a:spcBef>
              <a:buClr>
                <a:schemeClr val="accent2"/>
              </a:buClr>
              <a:defRPr sz="1600"/>
            </a:pPr>
            <a:r>
              <a:t>Mouse-over provides brief descriptions; click field names for details in Help file</a:t>
            </a:r>
          </a:p>
        </p:txBody>
      </p:sp>
      <p:sp>
        <p:nvSpPr>
          <p:cNvPr id="223" name="Shape 223"/>
          <p:cNvSpPr/>
          <p:nvPr/>
        </p:nvSpPr>
        <p:spPr>
          <a:xfrm>
            <a:off x="2597150" y="7938"/>
            <a:ext cx="4291493" cy="739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a:solidFill>
                  <a:srgbClr val="3333FF"/>
                </a:solidFill>
                <a:latin typeface="Arial Black"/>
                <a:ea typeface="Arial Black"/>
                <a:cs typeface="Arial Black"/>
                <a:sym typeface="Arial Black"/>
              </a:defRPr>
            </a:lvl1pPr>
          </a:lstStyle>
          <a:p>
            <a:r>
              <a:t>Search Interface</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lvl1pPr defTabSz="795527">
              <a:defRPr sz="3132"/>
            </a:lvl1pPr>
          </a:lstStyle>
          <a:p>
            <a:r>
              <a:t>Today’s Sequence Search example workflows</a:t>
            </a:r>
          </a:p>
        </p:txBody>
      </p:sp>
      <p:sp>
        <p:nvSpPr>
          <p:cNvPr id="226" name="Shape 226"/>
          <p:cNvSpPr>
            <a:spLocks noGrp="1"/>
          </p:cNvSpPr>
          <p:nvPr>
            <p:ph type="body" idx="1"/>
          </p:nvPr>
        </p:nvSpPr>
        <p:spPr>
          <a:xfrm>
            <a:off x="501648" y="1736660"/>
            <a:ext cx="9181711" cy="5346765"/>
          </a:xfrm>
          <a:prstGeom prst="rect">
            <a:avLst/>
          </a:prstGeom>
        </p:spPr>
        <p:txBody>
          <a:bodyPr>
            <a:normAutofit lnSpcReduction="10000"/>
          </a:bodyPr>
          <a:lstStyle/>
          <a:p>
            <a:pPr marL="300355" indent="-300355" defTabSz="804672">
              <a:spcBef>
                <a:spcPts val="500"/>
              </a:spcBef>
              <a:defRPr sz="2464"/>
            </a:pPr>
            <a:r>
              <a:t>Assemble a country-wide whole-genome data set:</a:t>
            </a:r>
          </a:p>
          <a:p>
            <a:pPr marL="702691" lvl="1" indent="-300355" defTabSz="804672">
              <a:spcBef>
                <a:spcPts val="500"/>
              </a:spcBef>
              <a:buSzPct val="75000"/>
              <a:buChar char="■"/>
              <a:defRPr sz="2464"/>
            </a:pPr>
            <a:r>
              <a:t>Get all available complete genome sequences from a given country (Brazil)</a:t>
            </a:r>
          </a:p>
          <a:p>
            <a:pPr marL="702691" lvl="1" indent="-300355" defTabSz="804672">
              <a:spcBef>
                <a:spcPts val="500"/>
              </a:spcBef>
              <a:buSzPct val="75000"/>
              <a:buChar char="■"/>
              <a:defRPr sz="2464"/>
            </a:pPr>
            <a:r>
              <a:t>Include patient health and sampling city information</a:t>
            </a:r>
          </a:p>
          <a:p>
            <a:pPr marL="702691" lvl="1" indent="-300355" defTabSz="804672">
              <a:spcBef>
                <a:spcPts val="500"/>
              </a:spcBef>
              <a:buSzPct val="75000"/>
              <a:buChar char="■"/>
              <a:defRPr sz="2464"/>
            </a:pPr>
            <a:r>
              <a:t>Add in subtype reference sequences and make a phylogenetic tree for quick evaluation</a:t>
            </a:r>
          </a:p>
          <a:p>
            <a:pPr marL="702691" lvl="1" indent="-300355" defTabSz="804672">
              <a:spcBef>
                <a:spcPts val="500"/>
              </a:spcBef>
              <a:buSzPct val="75000"/>
              <a:buChar char="■"/>
              <a:defRPr sz="2464"/>
            </a:pPr>
            <a:r>
              <a:t>Download the sequences as a phylogenetically sorted alignment; </a:t>
            </a:r>
            <a:r>
              <a:rPr i="1"/>
              <a:t>look at the alignment!</a:t>
            </a:r>
          </a:p>
          <a:p>
            <a:pPr marL="702691" lvl="1" indent="-300355" defTabSz="804672">
              <a:spcBef>
                <a:spcPts val="500"/>
              </a:spcBef>
              <a:buSzPct val="75000"/>
              <a:buChar char="■"/>
              <a:defRPr sz="2464"/>
            </a:pPr>
            <a:r>
              <a:t>Clean up alignment and extract spliced coding sequences (GeneCutter); </a:t>
            </a:r>
            <a:r>
              <a:rPr i="1"/>
              <a:t>look at the alignment(s) again!</a:t>
            </a:r>
          </a:p>
          <a:p>
            <a:pPr marL="300355" indent="-300355" defTabSz="804672">
              <a:spcBef>
                <a:spcPts val="500"/>
              </a:spcBef>
              <a:defRPr sz="2464"/>
            </a:pPr>
            <a:r>
              <a:t>Other approaches (search and evaluation)</a:t>
            </a:r>
          </a:p>
          <a:p>
            <a:pPr marL="702691" lvl="1" indent="-300355" defTabSz="804672">
              <a:spcBef>
                <a:spcPts val="500"/>
              </a:spcBef>
              <a:buSzPct val="75000"/>
              <a:buChar char="■"/>
              <a:defRPr sz="2464"/>
            </a:pPr>
            <a:r>
              <a:t>Geography Search interface</a:t>
            </a:r>
          </a:p>
          <a:p>
            <a:pPr marL="702691" lvl="1" indent="-300355" defTabSz="804672">
              <a:spcBef>
                <a:spcPts val="500"/>
              </a:spcBef>
              <a:buSzPct val="75000"/>
              <a:buChar char="■"/>
              <a:defRPr sz="2464"/>
            </a:pPr>
            <a:r>
              <a:t>Advanced Search (ask us afterwards!)</a:t>
            </a:r>
          </a:p>
        </p:txBody>
      </p:sp>
    </p:spTree>
  </p:cSld>
  <p:clrMapOvr>
    <a:masterClrMapping/>
  </p:clrMapOvr>
  <p:transition spd="slow"/>
</p:sld>
</file>

<file path=ppt/theme/theme1.xml><?xml version="1.0" encoding="utf-8"?>
<a:theme xmlns:a="http://schemas.openxmlformats.org/drawingml/2006/main" name="Pixel">
  <a:themeElements>
    <a:clrScheme name="Pixel">
      <a:dk1>
        <a:srgbClr val="000000"/>
      </a:dk1>
      <a:lt1>
        <a:srgbClr val="FFFFFF"/>
      </a:lt1>
      <a:dk2>
        <a:srgbClr val="A7A7A7"/>
      </a:dk2>
      <a:lt2>
        <a:srgbClr val="535353"/>
      </a:lt2>
      <a:accent1>
        <a:srgbClr val="9999FF"/>
      </a:accent1>
      <a:accent2>
        <a:srgbClr val="9999CC"/>
      </a:accent2>
      <a:accent3>
        <a:srgbClr val="8F8F8F"/>
      </a:accent3>
      <a:accent4>
        <a:srgbClr val="707070"/>
      </a:accent4>
      <a:accent5>
        <a:srgbClr val="CACAFF"/>
      </a:accent5>
      <a:accent6>
        <a:srgbClr val="8A8AB9"/>
      </a:accent6>
      <a:hlink>
        <a:srgbClr val="0000FF"/>
      </a:hlink>
      <a:folHlink>
        <a:srgbClr val="FF00FF"/>
      </a:folHlink>
    </a:clrScheme>
    <a:fontScheme name="Pixel">
      <a:majorFont>
        <a:latin typeface="Arial"/>
        <a:ea typeface="Arial"/>
        <a:cs typeface="Arial"/>
      </a:majorFont>
      <a:minorFont>
        <a:latin typeface="Helvetica"/>
        <a:ea typeface="Helvetica"/>
        <a:cs typeface="Helvetica"/>
      </a:minorFont>
    </a:fontScheme>
    <a:fmtScheme name="Pix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ixel">
  <a:themeElements>
    <a:clrScheme name="Pixel">
      <a:dk1>
        <a:srgbClr val="000000"/>
      </a:dk1>
      <a:lt1>
        <a:srgbClr val="FFFFFF"/>
      </a:lt1>
      <a:dk2>
        <a:srgbClr val="A7A7A7"/>
      </a:dk2>
      <a:lt2>
        <a:srgbClr val="535353"/>
      </a:lt2>
      <a:accent1>
        <a:srgbClr val="9999FF"/>
      </a:accent1>
      <a:accent2>
        <a:srgbClr val="9999CC"/>
      </a:accent2>
      <a:accent3>
        <a:srgbClr val="8F8F8F"/>
      </a:accent3>
      <a:accent4>
        <a:srgbClr val="707070"/>
      </a:accent4>
      <a:accent5>
        <a:srgbClr val="CACAFF"/>
      </a:accent5>
      <a:accent6>
        <a:srgbClr val="8A8AB9"/>
      </a:accent6>
      <a:hlink>
        <a:srgbClr val="0000FF"/>
      </a:hlink>
      <a:folHlink>
        <a:srgbClr val="FF00FF"/>
      </a:folHlink>
    </a:clrScheme>
    <a:fontScheme name="Pixel">
      <a:majorFont>
        <a:latin typeface="Arial"/>
        <a:ea typeface="Arial"/>
        <a:cs typeface="Arial"/>
      </a:majorFont>
      <a:minorFont>
        <a:latin typeface="Helvetica"/>
        <a:ea typeface="Helvetica"/>
        <a:cs typeface="Helvetica"/>
      </a:minorFont>
    </a:fontScheme>
    <a:fmtScheme name="Pix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11670</TotalTime>
  <Words>3135</Words>
  <Application>Microsoft Macintosh PowerPoint</Application>
  <PresentationFormat>Custom</PresentationFormat>
  <Paragraphs>433</Paragraphs>
  <Slides>55</Slides>
  <Notes>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 Black</vt:lpstr>
      <vt:lpstr>Helvetica</vt:lpstr>
      <vt:lpstr>Helvetica Neue</vt:lpstr>
      <vt:lpstr>Lucida Grande</vt:lpstr>
      <vt:lpstr>Times New Roman</vt:lpstr>
      <vt:lpstr>Trebuchet MS</vt:lpstr>
      <vt:lpstr>Verdana</vt:lpstr>
      <vt:lpstr>Wingdings</vt:lpstr>
      <vt:lpstr>Arial</vt:lpstr>
      <vt:lpstr>Pixel</vt:lpstr>
      <vt:lpstr>HIV Database Workshop  www.hiv.lanl.gov seq-info@lanl.gov</vt:lpstr>
      <vt:lpstr>PowerPoint Presentation</vt:lpstr>
      <vt:lpstr>Datasets and programs</vt:lpstr>
      <vt:lpstr>PowerPoint Presentation</vt:lpstr>
      <vt:lpstr>PowerPoint Presentation</vt:lpstr>
      <vt:lpstr>PowerPoint Presentation</vt:lpstr>
      <vt:lpstr>PowerPoint Presentation</vt:lpstr>
      <vt:lpstr>PowerPoint Presentation</vt:lpstr>
      <vt:lpstr>Today’s Sequence Search example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Pre-Built Sequence alignments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 Cutter </vt:lpstr>
      <vt:lpstr>PowerPoint Presentation</vt:lpstr>
      <vt:lpstr>Gene Cutter Results</vt:lpstr>
      <vt:lpstr>PowerPoint Presentation</vt:lpstr>
      <vt:lpstr>TreeMaker</vt:lpstr>
      <vt:lpstr>PowerPoint Presentation</vt:lpstr>
      <vt:lpstr>PowerPoint Presentation</vt:lpstr>
      <vt:lpstr>PowerPoint Presentation</vt:lpstr>
      <vt:lpstr>Making decorative informative trees for publication</vt:lpstr>
      <vt:lpstr>HIV/SIV Sequence Locator Tool</vt:lpstr>
      <vt:lpstr>PowerPoint Presentation</vt:lpstr>
      <vt:lpstr>PowerPoint Presentation</vt:lpstr>
      <vt:lpstr>Variable Region Characteristics</vt:lpstr>
      <vt:lpstr>Variable Region Characteristics</vt:lpstr>
      <vt:lpstr>Highlighter</vt:lpstr>
      <vt:lpstr>Highlighter sample data</vt:lpstr>
      <vt:lpstr>Highlighter examples</vt:lpstr>
      <vt:lpstr>Entropy</vt:lpstr>
      <vt:lpstr>Entropy</vt:lpstr>
      <vt:lpstr>Hypermutation</vt:lpstr>
      <vt:lpstr>Hypermut Tool</vt:lpstr>
      <vt:lpstr>PowerPoint Presentation</vt:lpstr>
      <vt:lpstr>Quality Control Tool </vt:lpstr>
      <vt:lpstr>PowerPoint Presentation</vt:lpstr>
      <vt:lpstr>Quality Control Tool </vt:lpstr>
      <vt:lpstr>Rules for (HIV) Sequence Data</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HIV Database Workshop  www.hiv.lanl.gov seq-info@lanl.gov</dc:title>
  <cp:lastModifiedBy>Microsoft Office User</cp:lastModifiedBy>
  <cp:revision>11</cp:revision>
  <cp:lastPrinted>2018-01-30T13:28:11Z</cp:lastPrinted>
  <dcterms:modified xsi:type="dcterms:W3CDTF">2018-01-30T16:48:17Z</dcterms:modified>
</cp:coreProperties>
</file>